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1517D-51F9-4F00-A130-422852EE17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C23A3F-ECD5-430A-B8F7-40E534A76C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2CC429-C8F6-495F-8653-0E047CA1CE55}"/>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5" name="Footer Placeholder 4">
            <a:extLst>
              <a:ext uri="{FF2B5EF4-FFF2-40B4-BE49-F238E27FC236}">
                <a16:creationId xmlns:a16="http://schemas.microsoft.com/office/drawing/2014/main" id="{4DA23059-5F19-44C8-B427-9860A5195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F5DD3F-8189-4D9E-B368-024F5DB200EB}"/>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63169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D1360-B8A2-4DFC-8E91-2FF3EFDB9A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D49E9F-5DEC-4B16-B5C0-84C83D3DA9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49D8D6-70AD-4AF5-ADDB-74E9B58FAE0A}"/>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5" name="Footer Placeholder 4">
            <a:extLst>
              <a:ext uri="{FF2B5EF4-FFF2-40B4-BE49-F238E27FC236}">
                <a16:creationId xmlns:a16="http://schemas.microsoft.com/office/drawing/2014/main" id="{7705A6AA-6528-483C-B82B-7D522EBA0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2251A-3648-475D-BCAC-BBD5B84A51EA}"/>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286017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AF6EFC-1152-4C58-911C-F341259344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EE2BB9-50AB-417E-8C0E-82E5C588D5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12F7D-26AC-4663-9A6C-25CFB7F197D1}"/>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5" name="Footer Placeholder 4">
            <a:extLst>
              <a:ext uri="{FF2B5EF4-FFF2-40B4-BE49-F238E27FC236}">
                <a16:creationId xmlns:a16="http://schemas.microsoft.com/office/drawing/2014/main" id="{3538F882-6C6E-493E-94B6-E18962D83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14C4A-48DA-4041-80D3-85F5D18CDB18}"/>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49365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FDE5-7F69-4AE8-AA84-CEDFBA8FBE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CE182E-7C0F-4157-9C26-C55CF949C3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87348-6E33-4B1D-8702-A4EEF162A2DE}"/>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5" name="Footer Placeholder 4">
            <a:extLst>
              <a:ext uri="{FF2B5EF4-FFF2-40B4-BE49-F238E27FC236}">
                <a16:creationId xmlns:a16="http://schemas.microsoft.com/office/drawing/2014/main" id="{3E2307FD-CAD4-4CBF-84EA-91A40EAEC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82C62-8CD6-4864-83AE-00978459FBC4}"/>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349285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DD377-7C88-4DF2-A5A0-028D651E05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8CD19C-A55E-46A2-8DF9-8B15AD749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F4FDA-2DE2-418F-8C3F-2C9C2B9F903C}"/>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5" name="Footer Placeholder 4">
            <a:extLst>
              <a:ext uri="{FF2B5EF4-FFF2-40B4-BE49-F238E27FC236}">
                <a16:creationId xmlns:a16="http://schemas.microsoft.com/office/drawing/2014/main" id="{2A78FB4B-FD5A-4C87-8DD4-BC9BF08A9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A42D6-2FBE-408E-830B-E647FCFB6C18}"/>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10405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79D5D-414C-4AA4-9981-57CB257BAA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D0E31E-E1AB-4EAD-8779-71F0ABD60D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27BA42-BF03-4E30-A6EB-53E2F395F0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86B96E-EB12-4CE0-92B6-CA7DBFB96798}"/>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6" name="Footer Placeholder 5">
            <a:extLst>
              <a:ext uri="{FF2B5EF4-FFF2-40B4-BE49-F238E27FC236}">
                <a16:creationId xmlns:a16="http://schemas.microsoft.com/office/drawing/2014/main" id="{804B0F77-D858-4D49-AA00-152456DC16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29D14-8338-4DE6-B937-7B1B229CC101}"/>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219467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6BFD7-FBFA-48F8-849E-FABB4B431F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C10A1-FA55-4C5B-A6CE-015CF3C6A8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13B23F-059A-486C-BD47-43988E6C08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87259-4235-4121-9A7E-74F0518FE1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61EC83-6AA8-4981-92B5-1E1219F477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75FB66-8BCE-4F1E-8547-84557AD2824E}"/>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8" name="Footer Placeholder 7">
            <a:extLst>
              <a:ext uri="{FF2B5EF4-FFF2-40B4-BE49-F238E27FC236}">
                <a16:creationId xmlns:a16="http://schemas.microsoft.com/office/drawing/2014/main" id="{CB791BA2-372B-4DDC-B33F-85AF5C7E2B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C9B63E-3AFB-4B07-AFFD-BEA9B96AF8D3}"/>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404721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51D8-F719-41A3-A6C7-D9A25AA162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7AA6A0-B387-4B7D-AF45-AB25E7C38B31}"/>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4" name="Footer Placeholder 3">
            <a:extLst>
              <a:ext uri="{FF2B5EF4-FFF2-40B4-BE49-F238E27FC236}">
                <a16:creationId xmlns:a16="http://schemas.microsoft.com/office/drawing/2014/main" id="{D54EC36C-852C-45C4-88A9-7B06F6F188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DB9990-C72A-4BB3-BBDF-CD7F7C35BF46}"/>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384122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0E04D-7022-4633-B55D-861498B9B446}"/>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3" name="Footer Placeholder 2">
            <a:extLst>
              <a:ext uri="{FF2B5EF4-FFF2-40B4-BE49-F238E27FC236}">
                <a16:creationId xmlns:a16="http://schemas.microsoft.com/office/drawing/2014/main" id="{4205857C-11E2-4F95-B18E-BA979521C5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C0D5EF-3DDB-475E-9C94-2CDC7D59C101}"/>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277220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9BEFB-3309-499E-8EDD-575E13D93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4D86C0-9262-4E3D-8597-C8FEBDD627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170698-45D9-4831-B75E-9EF0C05C23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F9218-4B02-40BA-8FD8-124271E9D736}"/>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6" name="Footer Placeholder 5">
            <a:extLst>
              <a:ext uri="{FF2B5EF4-FFF2-40B4-BE49-F238E27FC236}">
                <a16:creationId xmlns:a16="http://schemas.microsoft.com/office/drawing/2014/main" id="{3A191E3F-7514-421B-B529-895E3EA84A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53F5A-0252-400A-99C2-828E350635CA}"/>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350302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DDBD-3ABB-4359-B51D-B4289C851C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0579E0-F9EF-4242-962A-DE532663A2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FC8692-9313-43A9-9B4C-2403857C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2DD410-1D35-43EF-A656-E981BCF22B62}"/>
              </a:ext>
            </a:extLst>
          </p:cNvPr>
          <p:cNvSpPr>
            <a:spLocks noGrp="1"/>
          </p:cNvSpPr>
          <p:nvPr>
            <p:ph type="dt" sz="half" idx="10"/>
          </p:nvPr>
        </p:nvSpPr>
        <p:spPr/>
        <p:txBody>
          <a:bodyPr/>
          <a:lstStyle/>
          <a:p>
            <a:fld id="{7505CC64-9D53-4337-A73E-5BB0DF3F2B18}" type="datetimeFigureOut">
              <a:rPr lang="en-US" smtClean="0"/>
              <a:t>2/6/2020</a:t>
            </a:fld>
            <a:endParaRPr lang="en-US"/>
          </a:p>
        </p:txBody>
      </p:sp>
      <p:sp>
        <p:nvSpPr>
          <p:cNvPr id="6" name="Footer Placeholder 5">
            <a:extLst>
              <a:ext uri="{FF2B5EF4-FFF2-40B4-BE49-F238E27FC236}">
                <a16:creationId xmlns:a16="http://schemas.microsoft.com/office/drawing/2014/main" id="{66A5B518-A681-4250-8CC9-D471FF1811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EF3722-90A0-434B-8F30-12DBB6706C3C}"/>
              </a:ext>
            </a:extLst>
          </p:cNvPr>
          <p:cNvSpPr>
            <a:spLocks noGrp="1"/>
          </p:cNvSpPr>
          <p:nvPr>
            <p:ph type="sldNum" sz="quarter" idx="12"/>
          </p:nvPr>
        </p:nvSpPr>
        <p:spPr/>
        <p:txBody>
          <a:bodyPr/>
          <a:lstStyle/>
          <a:p>
            <a:fld id="{ABD5811C-54D0-4BD9-B52C-0FC09D9867CE}" type="slidenum">
              <a:rPr lang="en-US" smtClean="0"/>
              <a:t>‹#›</a:t>
            </a:fld>
            <a:endParaRPr lang="en-US"/>
          </a:p>
        </p:txBody>
      </p:sp>
    </p:spTree>
    <p:extLst>
      <p:ext uri="{BB962C8B-B14F-4D97-AF65-F5344CB8AC3E}">
        <p14:creationId xmlns:p14="http://schemas.microsoft.com/office/powerpoint/2010/main" val="817824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3A9ECA-216B-4C83-9062-D25C5AEDEE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D81CF4-EA75-49A8-98E8-D564E2E7E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4D1BF-1294-466A-AB22-D4E4E017D2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5CC64-9D53-4337-A73E-5BB0DF3F2B18}" type="datetimeFigureOut">
              <a:rPr lang="en-US" smtClean="0"/>
              <a:t>2/6/2020</a:t>
            </a:fld>
            <a:endParaRPr lang="en-US"/>
          </a:p>
        </p:txBody>
      </p:sp>
      <p:sp>
        <p:nvSpPr>
          <p:cNvPr id="5" name="Footer Placeholder 4">
            <a:extLst>
              <a:ext uri="{FF2B5EF4-FFF2-40B4-BE49-F238E27FC236}">
                <a16:creationId xmlns:a16="http://schemas.microsoft.com/office/drawing/2014/main" id="{8521368A-3318-4E49-94A6-C24960CC01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BEF2AA-3956-490E-A8DC-653724192E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5811C-54D0-4BD9-B52C-0FC09D9867CE}" type="slidenum">
              <a:rPr lang="en-US" smtClean="0"/>
              <a:t>‹#›</a:t>
            </a:fld>
            <a:endParaRPr lang="en-US"/>
          </a:p>
        </p:txBody>
      </p:sp>
    </p:spTree>
    <p:extLst>
      <p:ext uri="{BB962C8B-B14F-4D97-AF65-F5344CB8AC3E}">
        <p14:creationId xmlns:p14="http://schemas.microsoft.com/office/powerpoint/2010/main" val="11478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close up of text on a black background&#10;&#10;Description automatically generated">
            <a:extLst>
              <a:ext uri="{FF2B5EF4-FFF2-40B4-BE49-F238E27FC236}">
                <a16:creationId xmlns:a16="http://schemas.microsoft.com/office/drawing/2014/main" id="{67CE301B-AEDA-45F8-863C-2F5F5EE96E2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337283" y="532336"/>
            <a:ext cx="1163562" cy="861036"/>
          </a:xfrm>
          <a:prstGeom prst="rect">
            <a:avLst/>
          </a:prstGeom>
        </p:spPr>
      </p:pic>
      <p:sp>
        <p:nvSpPr>
          <p:cNvPr id="2" name="Title 1">
            <a:extLst>
              <a:ext uri="{FF2B5EF4-FFF2-40B4-BE49-F238E27FC236}">
                <a16:creationId xmlns:a16="http://schemas.microsoft.com/office/drawing/2014/main" id="{FD6B7E3A-7280-435F-ABAA-8C9ED5CF44C6}"/>
              </a:ext>
            </a:extLst>
          </p:cNvPr>
          <p:cNvSpPr>
            <a:spLocks noGrp="1"/>
          </p:cNvSpPr>
          <p:nvPr>
            <p:ph type="title"/>
          </p:nvPr>
        </p:nvSpPr>
        <p:spPr>
          <a:xfrm>
            <a:off x="6165669" y="365125"/>
            <a:ext cx="5188131" cy="294721"/>
          </a:xfrm>
        </p:spPr>
        <p:txBody>
          <a:bodyPr>
            <a:noAutofit/>
          </a:bodyPr>
          <a:lstStyle/>
          <a:p>
            <a:r>
              <a:rPr lang="en-US" sz="2200" b="1" dirty="0">
                <a:solidFill>
                  <a:srgbClr val="000000"/>
                </a:solidFill>
                <a:latin typeface="Arial" panose="020B0604020202020204" pitchFamily="34" charset="0"/>
                <a:cs typeface="Arial" panose="020B0604020202020204" pitchFamily="34" charset="0"/>
              </a:rPr>
              <a:t/>
            </a:r>
            <a:br>
              <a:rPr lang="en-US" sz="2200" b="1" dirty="0">
                <a:solidFill>
                  <a:srgbClr val="000000"/>
                </a:solidFill>
                <a:latin typeface="Arial" panose="020B0604020202020204" pitchFamily="34" charset="0"/>
                <a:cs typeface="Arial" panose="020B0604020202020204" pitchFamily="34" charset="0"/>
              </a:rPr>
            </a:br>
            <a:r>
              <a:rPr lang="en-US" sz="2200" b="1" dirty="0">
                <a:solidFill>
                  <a:srgbClr val="000000"/>
                </a:solidFill>
                <a:latin typeface="Arial" panose="020B0604020202020204" pitchFamily="34" charset="0"/>
                <a:cs typeface="Arial" panose="020B0604020202020204" pitchFamily="34" charset="0"/>
              </a:rPr>
              <a:t/>
            </a:r>
            <a:br>
              <a:rPr lang="en-US" sz="2200" b="1" dirty="0">
                <a:solidFill>
                  <a:srgbClr val="000000"/>
                </a:solidFill>
                <a:latin typeface="Arial" panose="020B0604020202020204" pitchFamily="34" charset="0"/>
                <a:cs typeface="Arial" panose="020B0604020202020204" pitchFamily="34" charset="0"/>
              </a:rPr>
            </a:br>
            <a:endParaRPr lang="en-US" sz="2200" dirty="0">
              <a:solidFill>
                <a:srgbClr val="000000"/>
              </a:solidFill>
            </a:endParaRPr>
          </a:p>
        </p:txBody>
      </p:sp>
      <p:sp>
        <p:nvSpPr>
          <p:cNvPr id="7" name="Content Placeholder 6"/>
          <p:cNvSpPr>
            <a:spLocks noGrp="1"/>
          </p:cNvSpPr>
          <p:nvPr>
            <p:ph sz="half" idx="2"/>
          </p:nvPr>
        </p:nvSpPr>
        <p:spPr>
          <a:xfrm>
            <a:off x="6165669" y="1480457"/>
            <a:ext cx="5188131" cy="4929052"/>
          </a:xfrm>
        </p:spPr>
        <p:txBody>
          <a:bodyPr>
            <a:normAutofit fontScale="92500" lnSpcReduction="10000"/>
          </a:bodyPr>
          <a:lstStyle/>
          <a:p>
            <a:pPr marL="0" lvl="0" indent="0" algn="ctr">
              <a:lnSpc>
                <a:spcPct val="100000"/>
              </a:lnSpc>
              <a:spcBef>
                <a:spcPts val="0"/>
              </a:spcBef>
              <a:buNone/>
            </a:pPr>
            <a:r>
              <a:rPr lang="en-US" sz="1400" b="1" dirty="0">
                <a:solidFill>
                  <a:srgbClr val="000000"/>
                </a:solidFill>
                <a:latin typeface="Arial" panose="020B0604020202020204" pitchFamily="34" charset="0"/>
                <a:cs typeface="Arial" panose="020B0604020202020204" pitchFamily="34" charset="0"/>
              </a:rPr>
              <a:t>Welcome to Northeast High School 2020-2021 EAGLES!!!. </a:t>
            </a:r>
            <a:r>
              <a:rPr lang="en-US" sz="1600" b="1" dirty="0">
                <a:solidFill>
                  <a:srgbClr val="000000"/>
                </a:solidFill>
                <a:latin typeface="Arial" panose="020B0604020202020204" pitchFamily="34" charset="0"/>
                <a:cs typeface="Arial" panose="020B0604020202020204" pitchFamily="34" charset="0"/>
              </a:rPr>
              <a:t> </a:t>
            </a:r>
            <a:br>
              <a:rPr lang="en-US" sz="16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The NEHS counseling staff will be visiting Northeast Middle School:</a:t>
            </a:r>
            <a:br>
              <a:rPr lang="en-US" sz="1200" b="1" dirty="0">
                <a:solidFill>
                  <a:srgbClr val="000000"/>
                </a:solidFill>
                <a:latin typeface="Arial" panose="020B0604020202020204" pitchFamily="34" charset="0"/>
                <a:cs typeface="Arial" panose="020B0604020202020204" pitchFamily="34" charset="0"/>
              </a:rPr>
            </a:br>
            <a:r>
              <a:rPr lang="en-US" sz="1200" b="1" u="sng" dirty="0">
                <a:solidFill>
                  <a:srgbClr val="000000"/>
                </a:solidFill>
                <a:latin typeface="Arial" panose="020B0604020202020204" pitchFamily="34" charset="0"/>
                <a:cs typeface="Arial" panose="020B0604020202020204" pitchFamily="34" charset="0"/>
              </a:rPr>
              <a:t>Friday, Feb. 7 and Monday, Feb. 10 from 10:00-11:00 AM</a:t>
            </a:r>
            <a:r>
              <a:rPr lang="en-US" sz="1200" b="1" dirty="0">
                <a:solidFill>
                  <a:srgbClr val="000000"/>
                </a:solidFill>
                <a:latin typeface="Arial" panose="020B0604020202020204" pitchFamily="34" charset="0"/>
                <a:cs typeface="Arial" panose="020B0604020202020204" pitchFamily="34" charset="0"/>
              </a:rPr>
              <a:t> </a:t>
            </a:r>
            <a:br>
              <a:rPr lang="en-US" sz="12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Topics: pre-registration information and how to apply for our Computer Information Technology Academy (CITA).</a:t>
            </a:r>
            <a:r>
              <a:rPr lang="en-US" sz="1400" b="1" dirty="0">
                <a:solidFill>
                  <a:srgbClr val="000000"/>
                </a:solidFill>
                <a:latin typeface="Arial" panose="020B0604020202020204" pitchFamily="34" charset="0"/>
                <a:cs typeface="Arial" panose="020B0604020202020204" pitchFamily="34" charset="0"/>
              </a:rPr>
              <a:t>  </a:t>
            </a:r>
          </a:p>
          <a:p>
            <a:pPr marL="0" lvl="0" indent="0" algn="ctr">
              <a:lnSpc>
                <a:spcPct val="100000"/>
              </a:lnSpc>
              <a:spcBef>
                <a:spcPts val="0"/>
              </a:spcBef>
              <a:buNone/>
            </a:pPr>
            <a:r>
              <a:rPr lang="en-US" sz="1100" b="1" i="1" dirty="0">
                <a:solidFill>
                  <a:srgbClr val="000000"/>
                </a:solidFill>
                <a:latin typeface="Arial" panose="020B0604020202020204" pitchFamily="34" charset="0"/>
                <a:cs typeface="Arial" panose="020B0604020202020204" pitchFamily="34" charset="0"/>
              </a:rPr>
              <a:t>***The deadline to apply for the CITA is Wednesday, Feb. 12, 2020*** </a:t>
            </a:r>
          </a:p>
          <a:p>
            <a:pPr marL="0" lvl="0" indent="0" algn="ctr">
              <a:lnSpc>
                <a:spcPct val="100000"/>
              </a:lnSpc>
              <a:spcBef>
                <a:spcPts val="0"/>
              </a:spcBef>
              <a:buNone/>
            </a:pPr>
            <a:r>
              <a:rPr lang="en-US" sz="1400" b="1" i="1" dirty="0">
                <a:solidFill>
                  <a:srgbClr val="000000"/>
                </a:solidFill>
                <a:latin typeface="Arial" panose="020B0604020202020204" pitchFamily="34" charset="0"/>
                <a:cs typeface="Arial" panose="020B0604020202020204" pitchFamily="34" charset="0"/>
              </a:rPr>
              <a:t> </a:t>
            </a:r>
            <a:r>
              <a:rPr lang="en-US" sz="1600" b="1" dirty="0">
                <a:solidFill>
                  <a:srgbClr val="000000"/>
                </a:solidFill>
                <a:latin typeface="Arial" panose="020B0604020202020204" pitchFamily="34" charset="0"/>
                <a:cs typeface="Arial" panose="020B0604020202020204" pitchFamily="34" charset="0"/>
              </a:rPr>
              <a:t/>
            </a:r>
            <a:br>
              <a:rPr lang="en-US" sz="16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NEHS registration will take place at NEMS</a:t>
            </a:r>
          </a:p>
          <a:p>
            <a:pPr marL="0" lvl="0" indent="0" algn="ctr">
              <a:lnSpc>
                <a:spcPct val="100000"/>
              </a:lnSpc>
              <a:spcBef>
                <a:spcPts val="0"/>
              </a:spcBef>
              <a:buNone/>
            </a:pPr>
            <a:endParaRPr lang="en-US" sz="1200" b="1" dirty="0">
              <a:solidFill>
                <a:srgbClr val="000000"/>
              </a:solidFill>
              <a:latin typeface="Arial" panose="020B0604020202020204" pitchFamily="34" charset="0"/>
              <a:cs typeface="Arial" panose="020B0604020202020204" pitchFamily="34" charset="0"/>
            </a:endParaRPr>
          </a:p>
          <a:p>
            <a:pPr marL="0" lvl="0" indent="0" algn="ctr">
              <a:lnSpc>
                <a:spcPct val="100000"/>
              </a:lnSpc>
              <a:spcBef>
                <a:spcPts val="0"/>
              </a:spcBef>
              <a:buNone/>
            </a:pPr>
            <a:r>
              <a:rPr lang="en-US" sz="1200" b="1" dirty="0">
                <a:solidFill>
                  <a:srgbClr val="000000"/>
                </a:solidFill>
                <a:latin typeface="Arial" panose="020B0604020202020204" pitchFamily="34" charset="0"/>
                <a:cs typeface="Arial" panose="020B0604020202020204" pitchFamily="34" charset="0"/>
              </a:rPr>
              <a:t>Please see below for designated scheduling dates for each teacher:</a:t>
            </a:r>
            <a:br>
              <a:rPr lang="en-US" sz="1200" b="1" dirty="0">
                <a:solidFill>
                  <a:srgbClr val="000000"/>
                </a:solidFill>
                <a:latin typeface="Arial" panose="020B0604020202020204" pitchFamily="34" charset="0"/>
                <a:cs typeface="Arial" panose="020B0604020202020204" pitchFamily="34" charset="0"/>
              </a:rPr>
            </a:br>
            <a:r>
              <a:rPr lang="en-US" sz="1300" b="1" dirty="0">
                <a:solidFill>
                  <a:prstClr val="black"/>
                </a:solidFill>
                <a:latin typeface="Calibri Light" panose="020F0302020204030204"/>
              </a:rPr>
              <a:t>Dr. Conner –  February 18</a:t>
            </a:r>
            <a:r>
              <a:rPr lang="en-US" sz="1300" b="1" baseline="30000" dirty="0">
                <a:solidFill>
                  <a:prstClr val="black"/>
                </a:solidFill>
                <a:latin typeface="Calibri Light" panose="020F0302020204030204"/>
              </a:rPr>
              <a:t>th</a:t>
            </a:r>
            <a:r>
              <a:rPr lang="en-US" sz="1300" b="1" dirty="0">
                <a:solidFill>
                  <a:prstClr val="black"/>
                </a:solidFill>
                <a:latin typeface="Calibri Light" panose="020F0302020204030204"/>
              </a:rPr>
              <a:t> </a:t>
            </a:r>
            <a:br>
              <a:rPr lang="en-US" sz="1300" b="1" dirty="0">
                <a:solidFill>
                  <a:prstClr val="black"/>
                </a:solidFill>
                <a:latin typeface="Calibri Light" panose="020F0302020204030204"/>
              </a:rPr>
            </a:br>
            <a:r>
              <a:rPr lang="en-US" sz="1300" b="1" dirty="0">
                <a:solidFill>
                  <a:prstClr val="black"/>
                </a:solidFill>
                <a:latin typeface="Calibri Light" panose="020F0302020204030204"/>
              </a:rPr>
              <a:t>Mr. Halcomb – February 19</a:t>
            </a:r>
            <a:r>
              <a:rPr lang="en-US" sz="1300" b="1" baseline="30000" dirty="0">
                <a:solidFill>
                  <a:prstClr val="black"/>
                </a:solidFill>
                <a:latin typeface="Calibri Light" panose="020F0302020204030204"/>
              </a:rPr>
              <a:t>th</a:t>
            </a:r>
            <a:r>
              <a:rPr lang="en-US" sz="1300" b="1" dirty="0">
                <a:solidFill>
                  <a:prstClr val="black"/>
                </a:solidFill>
                <a:latin typeface="Calibri Light" panose="020F0302020204030204"/>
              </a:rPr>
              <a:t/>
            </a:r>
            <a:br>
              <a:rPr lang="en-US" sz="1300" b="1" dirty="0">
                <a:solidFill>
                  <a:prstClr val="black"/>
                </a:solidFill>
                <a:latin typeface="Calibri Light" panose="020F0302020204030204"/>
              </a:rPr>
            </a:br>
            <a:r>
              <a:rPr lang="en-US" sz="1300" b="1" dirty="0">
                <a:solidFill>
                  <a:prstClr val="black"/>
                </a:solidFill>
                <a:latin typeface="Calibri Light" panose="020F0302020204030204"/>
              </a:rPr>
              <a:t>Mr. Lindsey (only 1</a:t>
            </a:r>
            <a:r>
              <a:rPr lang="en-US" sz="1300" b="1" baseline="30000" dirty="0">
                <a:solidFill>
                  <a:prstClr val="black"/>
                </a:solidFill>
                <a:latin typeface="Calibri Light" panose="020F0302020204030204"/>
              </a:rPr>
              <a:t>st</a:t>
            </a:r>
            <a:r>
              <a:rPr lang="en-US" sz="1300" b="1" dirty="0">
                <a:solidFill>
                  <a:prstClr val="black"/>
                </a:solidFill>
                <a:latin typeface="Calibri Light" panose="020F0302020204030204"/>
              </a:rPr>
              <a:t> &amp; 2</a:t>
            </a:r>
            <a:r>
              <a:rPr lang="en-US" sz="1300" b="1" baseline="30000" dirty="0">
                <a:solidFill>
                  <a:prstClr val="black"/>
                </a:solidFill>
                <a:latin typeface="Calibri Light" panose="020F0302020204030204"/>
              </a:rPr>
              <a:t>nd</a:t>
            </a:r>
            <a:r>
              <a:rPr lang="en-US" sz="1300" b="1" dirty="0">
                <a:solidFill>
                  <a:prstClr val="black"/>
                </a:solidFill>
                <a:latin typeface="Calibri Light" panose="020F0302020204030204"/>
              </a:rPr>
              <a:t> period)– February 20</a:t>
            </a:r>
            <a:r>
              <a:rPr lang="en-US" sz="1300" b="1" baseline="30000" dirty="0">
                <a:solidFill>
                  <a:prstClr val="black"/>
                </a:solidFill>
                <a:latin typeface="Calibri Light" panose="020F0302020204030204"/>
              </a:rPr>
              <a:t>th            </a:t>
            </a:r>
            <a:r>
              <a:rPr lang="en-US" sz="1300" b="1" dirty="0">
                <a:solidFill>
                  <a:prstClr val="black"/>
                </a:solidFill>
                <a:latin typeface="Calibri Light" panose="020F0302020204030204"/>
              </a:rPr>
              <a:t/>
            </a:r>
            <a:br>
              <a:rPr lang="en-US" sz="1300" b="1" dirty="0">
                <a:solidFill>
                  <a:prstClr val="black"/>
                </a:solidFill>
                <a:latin typeface="Calibri Light" panose="020F0302020204030204"/>
              </a:rPr>
            </a:br>
            <a:r>
              <a:rPr lang="en-US" sz="1300" b="1" dirty="0">
                <a:solidFill>
                  <a:prstClr val="black"/>
                </a:solidFill>
                <a:latin typeface="Calibri Light" panose="020F0302020204030204"/>
              </a:rPr>
              <a:t>Mr. Darling – February 21</a:t>
            </a:r>
            <a:r>
              <a:rPr lang="en-US" sz="1300" b="1" baseline="30000" dirty="0">
                <a:solidFill>
                  <a:prstClr val="black"/>
                </a:solidFill>
                <a:latin typeface="Calibri Light" panose="020F0302020204030204"/>
              </a:rPr>
              <a:t>st</a:t>
            </a:r>
            <a:r>
              <a:rPr lang="en-US" sz="1300" b="1" dirty="0">
                <a:solidFill>
                  <a:prstClr val="black"/>
                </a:solidFill>
                <a:latin typeface="Calibri Light" panose="020F0302020204030204"/>
              </a:rPr>
              <a:t> </a:t>
            </a:r>
            <a:br>
              <a:rPr lang="en-US" sz="1300" b="1" dirty="0">
                <a:solidFill>
                  <a:prstClr val="black"/>
                </a:solidFill>
                <a:latin typeface="Calibri Light" panose="020F0302020204030204"/>
              </a:rPr>
            </a:br>
            <a:r>
              <a:rPr lang="en-US" sz="1300" b="1" dirty="0">
                <a:solidFill>
                  <a:prstClr val="black"/>
                </a:solidFill>
                <a:latin typeface="Calibri Light" panose="020F0302020204030204"/>
              </a:rPr>
              <a:t>1</a:t>
            </a:r>
            <a:r>
              <a:rPr lang="en-US" sz="1300" b="1" baseline="30000" dirty="0">
                <a:solidFill>
                  <a:prstClr val="black"/>
                </a:solidFill>
                <a:latin typeface="Calibri Light" panose="020F0302020204030204"/>
              </a:rPr>
              <a:t>st</a:t>
            </a:r>
            <a:r>
              <a:rPr lang="en-US" sz="1300" b="1" dirty="0">
                <a:solidFill>
                  <a:prstClr val="black"/>
                </a:solidFill>
                <a:latin typeface="Calibri Light" panose="020F0302020204030204"/>
              </a:rPr>
              <a:t> period = </a:t>
            </a:r>
            <a:r>
              <a:rPr lang="en-US" sz="1300" b="1" u="sng" dirty="0">
                <a:solidFill>
                  <a:srgbClr val="000000"/>
                </a:solidFill>
                <a:latin typeface="Calibri Light" panose="020F0302020204030204"/>
                <a:cs typeface="Arial" panose="020B0604020202020204" pitchFamily="34" charset="0"/>
              </a:rPr>
              <a:t>7:58-8:53 AM</a:t>
            </a:r>
            <a:br>
              <a:rPr lang="en-US" sz="1300" b="1" u="sng" dirty="0">
                <a:solidFill>
                  <a:srgbClr val="000000"/>
                </a:solidFill>
                <a:latin typeface="Calibri Light" panose="020F0302020204030204"/>
                <a:cs typeface="Arial" panose="020B0604020202020204" pitchFamily="34" charset="0"/>
              </a:rPr>
            </a:br>
            <a:r>
              <a:rPr lang="en-US" sz="1300" b="1" u="sng" dirty="0">
                <a:solidFill>
                  <a:srgbClr val="000000"/>
                </a:solidFill>
                <a:latin typeface="Calibri Light" panose="020F0302020204030204"/>
                <a:cs typeface="Arial" panose="020B0604020202020204" pitchFamily="34" charset="0"/>
              </a:rPr>
              <a:t>2</a:t>
            </a:r>
            <a:r>
              <a:rPr lang="en-US" sz="1300" b="1" u="sng" baseline="30000" dirty="0">
                <a:solidFill>
                  <a:srgbClr val="000000"/>
                </a:solidFill>
                <a:latin typeface="Calibri Light" panose="020F0302020204030204"/>
                <a:cs typeface="Arial" panose="020B0604020202020204" pitchFamily="34" charset="0"/>
              </a:rPr>
              <a:t>nd</a:t>
            </a:r>
            <a:r>
              <a:rPr lang="en-US" sz="1300" b="1" u="sng" dirty="0">
                <a:solidFill>
                  <a:srgbClr val="000000"/>
                </a:solidFill>
                <a:latin typeface="Calibri Light" panose="020F0302020204030204"/>
                <a:cs typeface="Arial" panose="020B0604020202020204" pitchFamily="34" charset="0"/>
              </a:rPr>
              <a:t> period = 8:57-9:52 AM</a:t>
            </a:r>
            <a:br>
              <a:rPr lang="en-US" sz="1300" b="1" u="sng" dirty="0">
                <a:solidFill>
                  <a:srgbClr val="000000"/>
                </a:solidFill>
                <a:latin typeface="Calibri Light" panose="020F0302020204030204"/>
                <a:cs typeface="Arial" panose="020B0604020202020204" pitchFamily="34" charset="0"/>
              </a:rPr>
            </a:br>
            <a:r>
              <a:rPr lang="en-US" sz="1300" b="1" u="sng" dirty="0">
                <a:solidFill>
                  <a:srgbClr val="000000"/>
                </a:solidFill>
                <a:latin typeface="Calibri Light" panose="020F0302020204030204"/>
                <a:cs typeface="Arial" panose="020B0604020202020204" pitchFamily="34" charset="0"/>
              </a:rPr>
              <a:t>5</a:t>
            </a:r>
            <a:r>
              <a:rPr lang="en-US" sz="1300" b="1" u="sng" baseline="30000" dirty="0">
                <a:solidFill>
                  <a:srgbClr val="000000"/>
                </a:solidFill>
                <a:latin typeface="Calibri Light" panose="020F0302020204030204"/>
                <a:cs typeface="Arial" panose="020B0604020202020204" pitchFamily="34" charset="0"/>
              </a:rPr>
              <a:t>th</a:t>
            </a:r>
            <a:r>
              <a:rPr lang="en-US" sz="1300" b="1" u="sng" dirty="0">
                <a:solidFill>
                  <a:srgbClr val="000000"/>
                </a:solidFill>
                <a:latin typeface="Calibri Light" panose="020F0302020204030204"/>
                <a:cs typeface="Arial" panose="020B0604020202020204" pitchFamily="34" charset="0"/>
              </a:rPr>
              <a:t>  period = 11:44 AM-1:09 PM</a:t>
            </a:r>
            <a:br>
              <a:rPr lang="en-US" sz="1300" b="1" u="sng" dirty="0">
                <a:solidFill>
                  <a:srgbClr val="000000"/>
                </a:solidFill>
                <a:latin typeface="Calibri Light" panose="020F0302020204030204"/>
                <a:cs typeface="Arial" panose="020B0604020202020204" pitchFamily="34" charset="0"/>
              </a:rPr>
            </a:br>
            <a:r>
              <a:rPr lang="en-US" sz="1300" b="1" u="sng" dirty="0">
                <a:solidFill>
                  <a:srgbClr val="000000"/>
                </a:solidFill>
                <a:latin typeface="Calibri Light" panose="020F0302020204030204"/>
                <a:cs typeface="Arial" panose="020B0604020202020204" pitchFamily="34" charset="0"/>
              </a:rPr>
              <a:t>6</a:t>
            </a:r>
            <a:r>
              <a:rPr lang="en-US" sz="1300" b="1" u="sng" baseline="30000" dirty="0">
                <a:solidFill>
                  <a:srgbClr val="000000"/>
                </a:solidFill>
                <a:latin typeface="Calibri Light" panose="020F0302020204030204"/>
                <a:cs typeface="Arial" panose="020B0604020202020204" pitchFamily="34" charset="0"/>
              </a:rPr>
              <a:t>th</a:t>
            </a:r>
            <a:r>
              <a:rPr lang="en-US" sz="1300" b="1" u="sng" dirty="0">
                <a:solidFill>
                  <a:srgbClr val="000000"/>
                </a:solidFill>
                <a:latin typeface="Calibri Light" panose="020F0302020204030204"/>
                <a:cs typeface="Arial" panose="020B0604020202020204" pitchFamily="34" charset="0"/>
              </a:rPr>
              <a:t> period = 1:13-2:08 PM</a:t>
            </a:r>
            <a:br>
              <a:rPr lang="en-US" sz="1300" b="1" u="sng" dirty="0">
                <a:solidFill>
                  <a:srgbClr val="000000"/>
                </a:solidFill>
                <a:latin typeface="Calibri Light" panose="020F0302020204030204"/>
                <a:cs typeface="Arial" panose="020B0604020202020204" pitchFamily="34" charset="0"/>
              </a:rPr>
            </a:br>
            <a:r>
              <a:rPr lang="en-US" sz="1300" b="1" u="sng" dirty="0">
                <a:solidFill>
                  <a:srgbClr val="000000"/>
                </a:solidFill>
                <a:latin typeface="Calibri Light" panose="020F0302020204030204"/>
                <a:cs typeface="Arial" panose="020B0604020202020204" pitchFamily="34" charset="0"/>
              </a:rPr>
              <a:t>You are welcome to attend this presentation.  Please ask your student what date and time has been designated for their class. </a:t>
            </a:r>
          </a:p>
          <a:p>
            <a:pPr marL="0" lvl="0" indent="0" algn="ctr">
              <a:lnSpc>
                <a:spcPct val="100000"/>
              </a:lnSpc>
              <a:spcBef>
                <a:spcPts val="0"/>
              </a:spcBef>
              <a:buNone/>
            </a:pPr>
            <a:endParaRPr lang="en-US" sz="1300" b="1" u="sng" dirty="0">
              <a:solidFill>
                <a:srgbClr val="000000"/>
              </a:solidFill>
              <a:latin typeface="Calibri Light" panose="020F0302020204030204"/>
              <a:cs typeface="Arial" panose="020B0604020202020204" pitchFamily="34" charset="0"/>
            </a:endParaRPr>
          </a:p>
          <a:p>
            <a:pPr marL="0" lvl="0" indent="0" algn="ctr">
              <a:lnSpc>
                <a:spcPct val="100000"/>
              </a:lnSpc>
              <a:spcBef>
                <a:spcPts val="0"/>
              </a:spcBef>
              <a:buNone/>
            </a:pPr>
            <a:r>
              <a:rPr lang="en-US" sz="1300" b="1" u="sng" dirty="0">
                <a:solidFill>
                  <a:srgbClr val="000000"/>
                </a:solidFill>
                <a:latin typeface="Calibri Light" panose="020F0302020204030204"/>
                <a:cs typeface="Arial" panose="020B0604020202020204" pitchFamily="34" charset="0"/>
              </a:rPr>
              <a:t>If you have any further questions regarding HS registration, please contact the NEHS counseling center at 931.648.5640</a:t>
            </a:r>
            <a:r>
              <a:rPr lang="en-US" sz="1300" b="1" u="sng" dirty="0" smtClean="0">
                <a:solidFill>
                  <a:srgbClr val="000000"/>
                </a:solidFill>
                <a:latin typeface="Calibri Light" panose="020F0302020204030204"/>
                <a:cs typeface="Arial" panose="020B0604020202020204" pitchFamily="34" charset="0"/>
              </a:rPr>
              <a:t>.</a:t>
            </a:r>
          </a:p>
          <a:p>
            <a:pPr marL="0" lvl="0" indent="0" algn="ctr">
              <a:lnSpc>
                <a:spcPct val="100000"/>
              </a:lnSpc>
              <a:spcBef>
                <a:spcPts val="0"/>
              </a:spcBef>
              <a:buNone/>
            </a:pPr>
            <a:r>
              <a:rPr lang="en-US" sz="1300" b="1" dirty="0">
                <a:solidFill>
                  <a:srgbClr val="000000"/>
                </a:solidFill>
                <a:latin typeface="Arial" panose="020B0604020202020204" pitchFamily="34" charset="0"/>
                <a:cs typeface="Arial" panose="020B0604020202020204" pitchFamily="34" charset="0"/>
              </a:rPr>
              <a:t/>
            </a:r>
            <a:br>
              <a:rPr lang="en-US" sz="1300" b="1" dirty="0">
                <a:solidFill>
                  <a:srgbClr val="000000"/>
                </a:solidFill>
                <a:latin typeface="Arial" panose="020B0604020202020204" pitchFamily="34" charset="0"/>
                <a:cs typeface="Arial" panose="020B0604020202020204" pitchFamily="34" charset="0"/>
              </a:rPr>
            </a:br>
            <a:r>
              <a:rPr lang="en-US" sz="1800" b="1" dirty="0">
                <a:solidFill>
                  <a:srgbClr val="000000"/>
                </a:solidFill>
                <a:latin typeface="Arial" panose="020B0604020202020204" pitchFamily="34" charset="0"/>
                <a:cs typeface="Arial" panose="020B0604020202020204" pitchFamily="34" charset="0"/>
              </a:rPr>
              <a:t>We look forward to seeing you!!!   </a:t>
            </a:r>
            <a:r>
              <a:rPr lang="en-US" sz="2200" b="1" dirty="0">
                <a:solidFill>
                  <a:srgbClr val="000000"/>
                </a:solidFill>
                <a:latin typeface="Arial" panose="020B0604020202020204" pitchFamily="34" charset="0"/>
                <a:cs typeface="Arial" panose="020B0604020202020204" pitchFamily="34" charset="0"/>
              </a:rPr>
              <a:t>  </a:t>
            </a:r>
            <a:br>
              <a:rPr lang="en-US" sz="2200" b="1" dirty="0">
                <a:solidFill>
                  <a:srgbClr val="000000"/>
                </a:solidFill>
                <a:latin typeface="Arial" panose="020B0604020202020204" pitchFamily="34" charset="0"/>
                <a:cs typeface="Arial" panose="020B0604020202020204" pitchFamily="34" charset="0"/>
              </a:rPr>
            </a:br>
            <a:r>
              <a:rPr lang="en-US" sz="2200" dirty="0">
                <a:solidFill>
                  <a:srgbClr val="000000"/>
                </a:solidFill>
                <a:latin typeface="Calibri Light" panose="020F0302020204030204"/>
              </a:rPr>
              <a:t/>
            </a:r>
            <a:br>
              <a:rPr lang="en-US" sz="2200" dirty="0">
                <a:solidFill>
                  <a:srgbClr val="000000"/>
                </a:solidFill>
                <a:latin typeface="Calibri Light" panose="020F0302020204030204"/>
              </a:rPr>
            </a:br>
            <a:endParaRPr lang="en-US" dirty="0"/>
          </a:p>
        </p:txBody>
      </p:sp>
      <p:sp>
        <p:nvSpPr>
          <p:cNvPr id="6" name="TextBox 5">
            <a:extLst>
              <a:ext uri="{FF2B5EF4-FFF2-40B4-BE49-F238E27FC236}">
                <a16:creationId xmlns:a16="http://schemas.microsoft.com/office/drawing/2014/main" id="{1184314F-989F-4ED4-A448-536706A0F447}"/>
              </a:ext>
            </a:extLst>
          </p:cNvPr>
          <p:cNvSpPr txBox="1"/>
          <p:nvPr/>
        </p:nvSpPr>
        <p:spPr>
          <a:xfrm>
            <a:off x="779417" y="182792"/>
            <a:ext cx="4288972" cy="477054"/>
          </a:xfrm>
          <a:prstGeom prst="rect">
            <a:avLst/>
          </a:prstGeom>
          <a:noFill/>
        </p:spPr>
        <p:txBody>
          <a:bodyPr wrap="square" rtlCol="0">
            <a:spAutoFit/>
          </a:bodyPr>
          <a:lstStyle/>
          <a:p>
            <a:pPr algn="ctr"/>
            <a:r>
              <a:rPr lang="en-US" sz="2500" b="1" dirty="0">
                <a:latin typeface="Arial" panose="020B0604020202020204" pitchFamily="34" charset="0"/>
                <a:cs typeface="Arial" panose="020B0604020202020204" pitchFamily="34" charset="0"/>
              </a:rPr>
              <a:t>Attention NEMS Parents!!!</a:t>
            </a:r>
          </a:p>
        </p:txBody>
      </p:sp>
      <p:sp>
        <p:nvSpPr>
          <p:cNvPr id="3" name="Rectangle 2"/>
          <p:cNvSpPr/>
          <p:nvPr/>
        </p:nvSpPr>
        <p:spPr>
          <a:xfrm>
            <a:off x="455022" y="1403306"/>
            <a:ext cx="5118464" cy="5401479"/>
          </a:xfrm>
          <a:prstGeom prst="rect">
            <a:avLst/>
          </a:prstGeom>
        </p:spPr>
        <p:txBody>
          <a:bodyPr wrap="square">
            <a:spAutoFit/>
          </a:bodyPr>
          <a:lstStyle/>
          <a:p>
            <a:pPr algn="ctr"/>
            <a:r>
              <a:rPr lang="en-US" sz="1400" b="1" dirty="0" smtClean="0">
                <a:solidFill>
                  <a:srgbClr val="000000"/>
                </a:solidFill>
                <a:latin typeface="Arial" panose="020B0604020202020204" pitchFamily="34" charset="0"/>
                <a:ea typeface="+mj-ea"/>
                <a:cs typeface="Arial" panose="020B0604020202020204" pitchFamily="34" charset="0"/>
              </a:rPr>
              <a:t>Welcome to Northeast High School 2020-2021 EAGLES!!!.</a:t>
            </a:r>
            <a:r>
              <a:rPr lang="en-US" sz="1400" b="1" dirty="0">
                <a:solidFill>
                  <a:srgbClr val="000000"/>
                </a:solidFill>
                <a:latin typeface="Arial" panose="020B0604020202020204" pitchFamily="34" charset="0"/>
                <a:ea typeface="+mj-ea"/>
                <a:cs typeface="Arial" panose="020B0604020202020204" pitchFamily="34" charset="0"/>
              </a:rPr>
              <a:t> </a:t>
            </a:r>
            <a:r>
              <a:rPr lang="en-US" sz="1600" b="1" dirty="0">
                <a:solidFill>
                  <a:srgbClr val="000000"/>
                </a:solidFill>
                <a:latin typeface="Arial" panose="020B0604020202020204" pitchFamily="34" charset="0"/>
                <a:ea typeface="+mj-ea"/>
                <a:cs typeface="Arial" panose="020B0604020202020204" pitchFamily="34" charset="0"/>
              </a:rPr>
              <a:t> </a:t>
            </a:r>
            <a:br>
              <a:rPr lang="en-US" sz="1600" b="1" dirty="0">
                <a:solidFill>
                  <a:srgbClr val="000000"/>
                </a:solidFill>
                <a:latin typeface="Arial" panose="020B0604020202020204" pitchFamily="34" charset="0"/>
                <a:ea typeface="+mj-ea"/>
                <a:cs typeface="Arial" panose="020B0604020202020204" pitchFamily="34" charset="0"/>
              </a:rPr>
            </a:br>
            <a:r>
              <a:rPr lang="en-US" sz="1200" b="1" dirty="0">
                <a:solidFill>
                  <a:srgbClr val="000000"/>
                </a:solidFill>
                <a:latin typeface="Arial" panose="020B0604020202020204" pitchFamily="34" charset="0"/>
                <a:ea typeface="+mj-ea"/>
                <a:cs typeface="Arial" panose="020B0604020202020204" pitchFamily="34" charset="0"/>
              </a:rPr>
              <a:t>The NEHS counseling staff will be visiting Northeast Middle School:</a:t>
            </a:r>
            <a:br>
              <a:rPr lang="en-US" sz="1200" b="1" dirty="0">
                <a:solidFill>
                  <a:srgbClr val="000000"/>
                </a:solidFill>
                <a:latin typeface="Arial" panose="020B0604020202020204" pitchFamily="34" charset="0"/>
                <a:ea typeface="+mj-ea"/>
                <a:cs typeface="Arial" panose="020B0604020202020204" pitchFamily="34" charset="0"/>
              </a:rPr>
            </a:br>
            <a:r>
              <a:rPr lang="en-US" sz="1200" b="1" u="sng" dirty="0">
                <a:solidFill>
                  <a:srgbClr val="000000"/>
                </a:solidFill>
                <a:latin typeface="Arial" panose="020B0604020202020204" pitchFamily="34" charset="0"/>
                <a:ea typeface="+mj-ea"/>
                <a:cs typeface="Arial" panose="020B0604020202020204" pitchFamily="34" charset="0"/>
              </a:rPr>
              <a:t>Friday, Feb. 7 and Monday, Feb. 10 from 10:00-11:00 AM</a:t>
            </a:r>
            <a:r>
              <a:rPr lang="en-US" sz="1200" b="1" dirty="0">
                <a:solidFill>
                  <a:srgbClr val="000000"/>
                </a:solidFill>
                <a:latin typeface="Arial" panose="020B0604020202020204" pitchFamily="34" charset="0"/>
                <a:ea typeface="+mj-ea"/>
                <a:cs typeface="Arial" panose="020B0604020202020204" pitchFamily="34" charset="0"/>
              </a:rPr>
              <a:t> </a:t>
            </a:r>
            <a:br>
              <a:rPr lang="en-US" sz="1200" b="1" dirty="0">
                <a:solidFill>
                  <a:srgbClr val="000000"/>
                </a:solidFill>
                <a:latin typeface="Arial" panose="020B0604020202020204" pitchFamily="34" charset="0"/>
                <a:ea typeface="+mj-ea"/>
                <a:cs typeface="Arial" panose="020B0604020202020204" pitchFamily="34" charset="0"/>
              </a:rPr>
            </a:br>
            <a:r>
              <a:rPr lang="en-US" sz="1200" b="1" dirty="0" smtClean="0">
                <a:solidFill>
                  <a:srgbClr val="000000"/>
                </a:solidFill>
                <a:latin typeface="Arial" panose="020B0604020202020204" pitchFamily="34" charset="0"/>
                <a:ea typeface="+mj-ea"/>
                <a:cs typeface="Arial" panose="020B0604020202020204" pitchFamily="34" charset="0"/>
              </a:rPr>
              <a:t>Topics: pre-registration </a:t>
            </a:r>
            <a:r>
              <a:rPr lang="en-US" sz="1200" b="1" dirty="0">
                <a:solidFill>
                  <a:srgbClr val="000000"/>
                </a:solidFill>
                <a:latin typeface="Arial" panose="020B0604020202020204" pitchFamily="34" charset="0"/>
                <a:ea typeface="+mj-ea"/>
                <a:cs typeface="Arial" panose="020B0604020202020204" pitchFamily="34" charset="0"/>
              </a:rPr>
              <a:t>information and how to apply for our Computer Information Technology Academy (CITA).</a:t>
            </a:r>
            <a:r>
              <a:rPr lang="en-US" sz="1400" b="1" dirty="0">
                <a:solidFill>
                  <a:srgbClr val="000000"/>
                </a:solidFill>
                <a:latin typeface="Arial" panose="020B0604020202020204" pitchFamily="34" charset="0"/>
                <a:ea typeface="+mj-ea"/>
                <a:cs typeface="Arial" panose="020B0604020202020204" pitchFamily="34" charset="0"/>
              </a:rPr>
              <a:t>  </a:t>
            </a:r>
            <a:endParaRPr lang="en-US" sz="1400" b="1" dirty="0" smtClean="0">
              <a:solidFill>
                <a:srgbClr val="000000"/>
              </a:solidFill>
              <a:latin typeface="Arial" panose="020B0604020202020204" pitchFamily="34" charset="0"/>
              <a:ea typeface="+mj-ea"/>
              <a:cs typeface="Arial" panose="020B0604020202020204" pitchFamily="34" charset="0"/>
            </a:endParaRPr>
          </a:p>
          <a:p>
            <a:pPr algn="ctr"/>
            <a:r>
              <a:rPr lang="en-US" sz="1100" b="1" i="1" dirty="0" smtClean="0">
                <a:solidFill>
                  <a:srgbClr val="000000"/>
                </a:solidFill>
                <a:latin typeface="Arial" panose="020B0604020202020204" pitchFamily="34" charset="0"/>
                <a:ea typeface="+mj-ea"/>
                <a:cs typeface="Arial" panose="020B0604020202020204" pitchFamily="34" charset="0"/>
              </a:rPr>
              <a:t>***The </a:t>
            </a:r>
            <a:r>
              <a:rPr lang="en-US" sz="1100" b="1" i="1" dirty="0">
                <a:solidFill>
                  <a:srgbClr val="000000"/>
                </a:solidFill>
                <a:latin typeface="Arial" panose="020B0604020202020204" pitchFamily="34" charset="0"/>
                <a:ea typeface="+mj-ea"/>
                <a:cs typeface="Arial" panose="020B0604020202020204" pitchFamily="34" charset="0"/>
              </a:rPr>
              <a:t>deadline to apply for the CITA is Wednesday, Feb. 12, </a:t>
            </a:r>
            <a:r>
              <a:rPr lang="en-US" sz="1100" b="1" i="1" dirty="0" smtClean="0">
                <a:solidFill>
                  <a:srgbClr val="000000"/>
                </a:solidFill>
                <a:latin typeface="Arial" panose="020B0604020202020204" pitchFamily="34" charset="0"/>
                <a:ea typeface="+mj-ea"/>
                <a:cs typeface="Arial" panose="020B0604020202020204" pitchFamily="34" charset="0"/>
              </a:rPr>
              <a:t>2020***</a:t>
            </a:r>
            <a:r>
              <a:rPr lang="en-US" sz="1100" b="1" i="1" dirty="0">
                <a:solidFill>
                  <a:srgbClr val="000000"/>
                </a:solidFill>
                <a:latin typeface="Arial" panose="020B0604020202020204" pitchFamily="34" charset="0"/>
                <a:ea typeface="+mj-ea"/>
                <a:cs typeface="Arial" panose="020B0604020202020204" pitchFamily="34" charset="0"/>
              </a:rPr>
              <a:t> </a:t>
            </a:r>
            <a:endParaRPr lang="en-US" sz="1100" b="1" i="1" dirty="0" smtClean="0">
              <a:solidFill>
                <a:srgbClr val="000000"/>
              </a:solidFill>
              <a:latin typeface="Arial" panose="020B0604020202020204" pitchFamily="34" charset="0"/>
              <a:ea typeface="+mj-ea"/>
              <a:cs typeface="Arial" panose="020B0604020202020204" pitchFamily="34" charset="0"/>
            </a:endParaRPr>
          </a:p>
          <a:p>
            <a:pPr algn="ctr"/>
            <a:r>
              <a:rPr lang="en-US" sz="1400" b="1" i="1" dirty="0">
                <a:solidFill>
                  <a:srgbClr val="000000"/>
                </a:solidFill>
                <a:latin typeface="Arial" panose="020B0604020202020204" pitchFamily="34" charset="0"/>
                <a:ea typeface="+mj-ea"/>
                <a:cs typeface="Arial" panose="020B0604020202020204" pitchFamily="34" charset="0"/>
              </a:rPr>
              <a:t> </a:t>
            </a:r>
            <a:r>
              <a:rPr lang="en-US" sz="1600" b="1" dirty="0">
                <a:solidFill>
                  <a:srgbClr val="000000"/>
                </a:solidFill>
                <a:latin typeface="Arial" panose="020B0604020202020204" pitchFamily="34" charset="0"/>
                <a:ea typeface="+mj-ea"/>
                <a:cs typeface="Arial" panose="020B0604020202020204" pitchFamily="34" charset="0"/>
              </a:rPr>
              <a:t/>
            </a:r>
            <a:br>
              <a:rPr lang="en-US" sz="1600" b="1" dirty="0">
                <a:solidFill>
                  <a:srgbClr val="000000"/>
                </a:solidFill>
                <a:latin typeface="Arial" panose="020B0604020202020204" pitchFamily="34" charset="0"/>
                <a:ea typeface="+mj-ea"/>
                <a:cs typeface="Arial" panose="020B0604020202020204" pitchFamily="34" charset="0"/>
              </a:rPr>
            </a:br>
            <a:r>
              <a:rPr lang="en-US" sz="1200" b="1" dirty="0">
                <a:solidFill>
                  <a:srgbClr val="000000"/>
                </a:solidFill>
                <a:latin typeface="Arial" panose="020B0604020202020204" pitchFamily="34" charset="0"/>
                <a:ea typeface="+mj-ea"/>
                <a:cs typeface="Arial" panose="020B0604020202020204" pitchFamily="34" charset="0"/>
              </a:rPr>
              <a:t>NEHS registration will take place at </a:t>
            </a:r>
            <a:r>
              <a:rPr lang="en-US" sz="1200" b="1" dirty="0" smtClean="0">
                <a:solidFill>
                  <a:srgbClr val="000000"/>
                </a:solidFill>
                <a:latin typeface="Arial" panose="020B0604020202020204" pitchFamily="34" charset="0"/>
                <a:ea typeface="+mj-ea"/>
                <a:cs typeface="Arial" panose="020B0604020202020204" pitchFamily="34" charset="0"/>
              </a:rPr>
              <a:t>NEMS</a:t>
            </a:r>
          </a:p>
          <a:p>
            <a:pPr algn="ctr"/>
            <a:endParaRPr lang="en-US" sz="1200" b="1" dirty="0" smtClean="0">
              <a:solidFill>
                <a:srgbClr val="000000"/>
              </a:solidFill>
              <a:latin typeface="Arial" panose="020B0604020202020204" pitchFamily="34" charset="0"/>
              <a:ea typeface="+mj-ea"/>
              <a:cs typeface="Arial" panose="020B0604020202020204" pitchFamily="34" charset="0"/>
            </a:endParaRPr>
          </a:p>
          <a:p>
            <a:pPr algn="ctr"/>
            <a:r>
              <a:rPr lang="en-US" sz="1200" b="1" dirty="0" smtClean="0">
                <a:solidFill>
                  <a:srgbClr val="000000"/>
                </a:solidFill>
                <a:latin typeface="Arial" panose="020B0604020202020204" pitchFamily="34" charset="0"/>
                <a:ea typeface="+mj-ea"/>
                <a:cs typeface="Arial" panose="020B0604020202020204" pitchFamily="34" charset="0"/>
              </a:rPr>
              <a:t>Please </a:t>
            </a:r>
            <a:r>
              <a:rPr lang="en-US" sz="1200" b="1" dirty="0">
                <a:solidFill>
                  <a:srgbClr val="000000"/>
                </a:solidFill>
                <a:latin typeface="Arial" panose="020B0604020202020204" pitchFamily="34" charset="0"/>
                <a:ea typeface="+mj-ea"/>
                <a:cs typeface="Arial" panose="020B0604020202020204" pitchFamily="34" charset="0"/>
              </a:rPr>
              <a:t>see below for designated scheduling dates for each teacher:</a:t>
            </a:r>
            <a:br>
              <a:rPr lang="en-US" sz="1200" b="1" dirty="0">
                <a:solidFill>
                  <a:srgbClr val="000000"/>
                </a:solidFill>
                <a:latin typeface="Arial" panose="020B0604020202020204" pitchFamily="34" charset="0"/>
                <a:ea typeface="+mj-ea"/>
                <a:cs typeface="Arial" panose="020B0604020202020204" pitchFamily="34" charset="0"/>
              </a:rPr>
            </a:br>
            <a:r>
              <a:rPr lang="en-US" sz="1200" b="1" dirty="0">
                <a:solidFill>
                  <a:prstClr val="black"/>
                </a:solidFill>
                <a:latin typeface="Calibri Light" panose="020F0302020204030204"/>
                <a:ea typeface="+mj-ea"/>
                <a:cs typeface="+mj-cs"/>
              </a:rPr>
              <a:t>Dr. Conner –  February 18</a:t>
            </a:r>
            <a:r>
              <a:rPr lang="en-US" sz="1200" b="1" baseline="30000" dirty="0">
                <a:solidFill>
                  <a:prstClr val="black"/>
                </a:solidFill>
                <a:latin typeface="Calibri Light" panose="020F0302020204030204"/>
                <a:ea typeface="+mj-ea"/>
                <a:cs typeface="+mj-cs"/>
              </a:rPr>
              <a:t>th</a:t>
            </a:r>
            <a:r>
              <a:rPr lang="en-US" sz="1200" b="1" dirty="0">
                <a:solidFill>
                  <a:prstClr val="black"/>
                </a:solidFill>
                <a:latin typeface="Calibri Light" panose="020F0302020204030204"/>
                <a:ea typeface="+mj-ea"/>
                <a:cs typeface="+mj-cs"/>
              </a:rPr>
              <a:t> </a:t>
            </a:r>
            <a:br>
              <a:rPr lang="en-US" sz="1200" b="1" dirty="0">
                <a:solidFill>
                  <a:prstClr val="black"/>
                </a:solidFill>
                <a:latin typeface="Calibri Light" panose="020F0302020204030204"/>
                <a:ea typeface="+mj-ea"/>
                <a:cs typeface="+mj-cs"/>
              </a:rPr>
            </a:br>
            <a:r>
              <a:rPr lang="en-US" sz="1200" b="1" dirty="0">
                <a:solidFill>
                  <a:prstClr val="black"/>
                </a:solidFill>
                <a:latin typeface="Calibri Light" panose="020F0302020204030204"/>
                <a:ea typeface="+mj-ea"/>
                <a:cs typeface="+mj-cs"/>
              </a:rPr>
              <a:t>Mr. Halcomb – February 19</a:t>
            </a:r>
            <a:r>
              <a:rPr lang="en-US" sz="1200" b="1" baseline="30000" dirty="0">
                <a:solidFill>
                  <a:prstClr val="black"/>
                </a:solidFill>
                <a:latin typeface="Calibri Light" panose="020F0302020204030204"/>
                <a:ea typeface="+mj-ea"/>
                <a:cs typeface="+mj-cs"/>
              </a:rPr>
              <a:t>th</a:t>
            </a:r>
            <a:r>
              <a:rPr lang="en-US" sz="1200" b="1" dirty="0">
                <a:solidFill>
                  <a:prstClr val="black"/>
                </a:solidFill>
                <a:latin typeface="Calibri Light" panose="020F0302020204030204"/>
                <a:ea typeface="+mj-ea"/>
                <a:cs typeface="+mj-cs"/>
              </a:rPr>
              <a:t/>
            </a:r>
            <a:br>
              <a:rPr lang="en-US" sz="1200" b="1" dirty="0">
                <a:solidFill>
                  <a:prstClr val="black"/>
                </a:solidFill>
                <a:latin typeface="Calibri Light" panose="020F0302020204030204"/>
                <a:ea typeface="+mj-ea"/>
                <a:cs typeface="+mj-cs"/>
              </a:rPr>
            </a:br>
            <a:r>
              <a:rPr lang="en-US" sz="1200" b="1" dirty="0">
                <a:solidFill>
                  <a:prstClr val="black"/>
                </a:solidFill>
                <a:latin typeface="Calibri Light" panose="020F0302020204030204"/>
                <a:ea typeface="+mj-ea"/>
                <a:cs typeface="+mj-cs"/>
              </a:rPr>
              <a:t>Mr. Lindsey (only 1</a:t>
            </a:r>
            <a:r>
              <a:rPr lang="en-US" sz="1200" b="1" baseline="30000" dirty="0">
                <a:solidFill>
                  <a:prstClr val="black"/>
                </a:solidFill>
                <a:latin typeface="Calibri Light" panose="020F0302020204030204"/>
                <a:ea typeface="+mj-ea"/>
                <a:cs typeface="+mj-cs"/>
              </a:rPr>
              <a:t>st</a:t>
            </a:r>
            <a:r>
              <a:rPr lang="en-US" sz="1200" b="1" dirty="0">
                <a:solidFill>
                  <a:prstClr val="black"/>
                </a:solidFill>
                <a:latin typeface="Calibri Light" panose="020F0302020204030204"/>
                <a:ea typeface="+mj-ea"/>
                <a:cs typeface="+mj-cs"/>
              </a:rPr>
              <a:t> &amp; 2</a:t>
            </a:r>
            <a:r>
              <a:rPr lang="en-US" sz="1200" b="1" baseline="30000" dirty="0">
                <a:solidFill>
                  <a:prstClr val="black"/>
                </a:solidFill>
                <a:latin typeface="Calibri Light" panose="020F0302020204030204"/>
                <a:ea typeface="+mj-ea"/>
                <a:cs typeface="+mj-cs"/>
              </a:rPr>
              <a:t>nd</a:t>
            </a:r>
            <a:r>
              <a:rPr lang="en-US" sz="1200" b="1" dirty="0">
                <a:solidFill>
                  <a:prstClr val="black"/>
                </a:solidFill>
                <a:latin typeface="Calibri Light" panose="020F0302020204030204"/>
                <a:ea typeface="+mj-ea"/>
                <a:cs typeface="+mj-cs"/>
              </a:rPr>
              <a:t> period)– February 20</a:t>
            </a:r>
            <a:r>
              <a:rPr lang="en-US" sz="1200" b="1" baseline="30000" dirty="0">
                <a:solidFill>
                  <a:prstClr val="black"/>
                </a:solidFill>
                <a:latin typeface="Calibri Light" panose="020F0302020204030204"/>
                <a:ea typeface="+mj-ea"/>
                <a:cs typeface="+mj-cs"/>
              </a:rPr>
              <a:t>th            </a:t>
            </a:r>
            <a:r>
              <a:rPr lang="en-US" sz="1200" b="1" dirty="0">
                <a:solidFill>
                  <a:prstClr val="black"/>
                </a:solidFill>
                <a:latin typeface="Calibri Light" panose="020F0302020204030204"/>
                <a:ea typeface="+mj-ea"/>
                <a:cs typeface="+mj-cs"/>
              </a:rPr>
              <a:t/>
            </a:r>
            <a:br>
              <a:rPr lang="en-US" sz="1200" b="1" dirty="0">
                <a:solidFill>
                  <a:prstClr val="black"/>
                </a:solidFill>
                <a:latin typeface="Calibri Light" panose="020F0302020204030204"/>
                <a:ea typeface="+mj-ea"/>
                <a:cs typeface="+mj-cs"/>
              </a:rPr>
            </a:br>
            <a:r>
              <a:rPr lang="en-US" sz="1200" b="1" dirty="0">
                <a:solidFill>
                  <a:prstClr val="black"/>
                </a:solidFill>
                <a:latin typeface="Calibri Light" panose="020F0302020204030204"/>
                <a:ea typeface="+mj-ea"/>
                <a:cs typeface="+mj-cs"/>
              </a:rPr>
              <a:t>Mr. Darling – February 21</a:t>
            </a:r>
            <a:r>
              <a:rPr lang="en-US" sz="1200" b="1" baseline="30000" dirty="0">
                <a:solidFill>
                  <a:prstClr val="black"/>
                </a:solidFill>
                <a:latin typeface="Calibri Light" panose="020F0302020204030204"/>
                <a:ea typeface="+mj-ea"/>
                <a:cs typeface="+mj-cs"/>
              </a:rPr>
              <a:t>st</a:t>
            </a:r>
            <a:r>
              <a:rPr lang="en-US" sz="1200" b="1" dirty="0">
                <a:solidFill>
                  <a:prstClr val="black"/>
                </a:solidFill>
                <a:latin typeface="Calibri Light" panose="020F0302020204030204"/>
                <a:ea typeface="+mj-ea"/>
                <a:cs typeface="+mj-cs"/>
              </a:rPr>
              <a:t> </a:t>
            </a:r>
            <a:br>
              <a:rPr lang="en-US" sz="1200" b="1" dirty="0">
                <a:solidFill>
                  <a:prstClr val="black"/>
                </a:solidFill>
                <a:latin typeface="Calibri Light" panose="020F0302020204030204"/>
                <a:ea typeface="+mj-ea"/>
                <a:cs typeface="+mj-cs"/>
              </a:rPr>
            </a:br>
            <a:r>
              <a:rPr lang="en-US" sz="1200" b="1" dirty="0">
                <a:solidFill>
                  <a:prstClr val="black"/>
                </a:solidFill>
                <a:latin typeface="Calibri Light" panose="020F0302020204030204"/>
                <a:ea typeface="+mj-ea"/>
                <a:cs typeface="+mj-cs"/>
              </a:rPr>
              <a:t>1</a:t>
            </a:r>
            <a:r>
              <a:rPr lang="en-US" sz="1200" b="1" baseline="30000" dirty="0">
                <a:solidFill>
                  <a:prstClr val="black"/>
                </a:solidFill>
                <a:latin typeface="Calibri Light" panose="020F0302020204030204"/>
                <a:ea typeface="+mj-ea"/>
                <a:cs typeface="+mj-cs"/>
              </a:rPr>
              <a:t>st</a:t>
            </a:r>
            <a:r>
              <a:rPr lang="en-US" sz="1200" b="1" dirty="0">
                <a:solidFill>
                  <a:prstClr val="black"/>
                </a:solidFill>
                <a:latin typeface="Calibri Light" panose="020F0302020204030204"/>
                <a:ea typeface="+mj-ea"/>
                <a:cs typeface="+mj-cs"/>
              </a:rPr>
              <a:t> period = </a:t>
            </a:r>
            <a:r>
              <a:rPr lang="en-US" sz="1200" b="1" u="sng" dirty="0">
                <a:solidFill>
                  <a:srgbClr val="000000"/>
                </a:solidFill>
                <a:latin typeface="Calibri Light" panose="020F0302020204030204"/>
                <a:ea typeface="+mj-ea"/>
                <a:cs typeface="Arial" panose="020B0604020202020204" pitchFamily="34" charset="0"/>
              </a:rPr>
              <a:t>7:58-8:53 AM</a:t>
            </a:r>
            <a:br>
              <a:rPr lang="en-US" sz="1200" b="1" u="sng" dirty="0">
                <a:solidFill>
                  <a:srgbClr val="000000"/>
                </a:solidFill>
                <a:latin typeface="Calibri Light" panose="020F0302020204030204"/>
                <a:ea typeface="+mj-ea"/>
                <a:cs typeface="Arial" panose="020B0604020202020204" pitchFamily="34" charset="0"/>
              </a:rPr>
            </a:br>
            <a:r>
              <a:rPr lang="en-US" sz="1200" b="1" u="sng" dirty="0">
                <a:solidFill>
                  <a:srgbClr val="000000"/>
                </a:solidFill>
                <a:latin typeface="Calibri Light" panose="020F0302020204030204"/>
                <a:ea typeface="+mj-ea"/>
                <a:cs typeface="Arial" panose="020B0604020202020204" pitchFamily="34" charset="0"/>
              </a:rPr>
              <a:t>2</a:t>
            </a:r>
            <a:r>
              <a:rPr lang="en-US" sz="1200" b="1" u="sng" baseline="30000" dirty="0">
                <a:solidFill>
                  <a:srgbClr val="000000"/>
                </a:solidFill>
                <a:latin typeface="Calibri Light" panose="020F0302020204030204"/>
                <a:ea typeface="+mj-ea"/>
                <a:cs typeface="Arial" panose="020B0604020202020204" pitchFamily="34" charset="0"/>
              </a:rPr>
              <a:t>nd</a:t>
            </a:r>
            <a:r>
              <a:rPr lang="en-US" sz="1200" b="1" u="sng" dirty="0">
                <a:solidFill>
                  <a:srgbClr val="000000"/>
                </a:solidFill>
                <a:latin typeface="Calibri Light" panose="020F0302020204030204"/>
                <a:ea typeface="+mj-ea"/>
                <a:cs typeface="Arial" panose="020B0604020202020204" pitchFamily="34" charset="0"/>
              </a:rPr>
              <a:t> period = 8:57-9:52 AM</a:t>
            </a:r>
            <a:br>
              <a:rPr lang="en-US" sz="1200" b="1" u="sng" dirty="0">
                <a:solidFill>
                  <a:srgbClr val="000000"/>
                </a:solidFill>
                <a:latin typeface="Calibri Light" panose="020F0302020204030204"/>
                <a:ea typeface="+mj-ea"/>
                <a:cs typeface="Arial" panose="020B0604020202020204" pitchFamily="34" charset="0"/>
              </a:rPr>
            </a:br>
            <a:r>
              <a:rPr lang="en-US" sz="1200" b="1" u="sng" dirty="0">
                <a:solidFill>
                  <a:srgbClr val="000000"/>
                </a:solidFill>
                <a:latin typeface="Calibri Light" panose="020F0302020204030204"/>
                <a:ea typeface="+mj-ea"/>
                <a:cs typeface="Arial" panose="020B0604020202020204" pitchFamily="34" charset="0"/>
              </a:rPr>
              <a:t>5</a:t>
            </a:r>
            <a:r>
              <a:rPr lang="en-US" sz="1200" b="1" u="sng" baseline="30000" dirty="0">
                <a:solidFill>
                  <a:srgbClr val="000000"/>
                </a:solidFill>
                <a:latin typeface="Calibri Light" panose="020F0302020204030204"/>
                <a:ea typeface="+mj-ea"/>
                <a:cs typeface="Arial" panose="020B0604020202020204" pitchFamily="34" charset="0"/>
              </a:rPr>
              <a:t>th</a:t>
            </a:r>
            <a:r>
              <a:rPr lang="en-US" sz="1200" b="1" u="sng" dirty="0">
                <a:solidFill>
                  <a:srgbClr val="000000"/>
                </a:solidFill>
                <a:latin typeface="Calibri Light" panose="020F0302020204030204"/>
                <a:ea typeface="+mj-ea"/>
                <a:cs typeface="Arial" panose="020B0604020202020204" pitchFamily="34" charset="0"/>
              </a:rPr>
              <a:t>  period = 11:44 AM-1:09 PM</a:t>
            </a:r>
            <a:br>
              <a:rPr lang="en-US" sz="1200" b="1" u="sng" dirty="0">
                <a:solidFill>
                  <a:srgbClr val="000000"/>
                </a:solidFill>
                <a:latin typeface="Calibri Light" panose="020F0302020204030204"/>
                <a:ea typeface="+mj-ea"/>
                <a:cs typeface="Arial" panose="020B0604020202020204" pitchFamily="34" charset="0"/>
              </a:rPr>
            </a:br>
            <a:r>
              <a:rPr lang="en-US" sz="1200" b="1" u="sng" dirty="0">
                <a:solidFill>
                  <a:srgbClr val="000000"/>
                </a:solidFill>
                <a:latin typeface="Calibri Light" panose="020F0302020204030204"/>
                <a:ea typeface="+mj-ea"/>
                <a:cs typeface="Arial" panose="020B0604020202020204" pitchFamily="34" charset="0"/>
              </a:rPr>
              <a:t>6</a:t>
            </a:r>
            <a:r>
              <a:rPr lang="en-US" sz="1200" b="1" u="sng" baseline="30000" dirty="0">
                <a:solidFill>
                  <a:srgbClr val="000000"/>
                </a:solidFill>
                <a:latin typeface="Calibri Light" panose="020F0302020204030204"/>
                <a:ea typeface="+mj-ea"/>
                <a:cs typeface="Arial" panose="020B0604020202020204" pitchFamily="34" charset="0"/>
              </a:rPr>
              <a:t>th</a:t>
            </a:r>
            <a:r>
              <a:rPr lang="en-US" sz="1200" b="1" u="sng" dirty="0">
                <a:solidFill>
                  <a:srgbClr val="000000"/>
                </a:solidFill>
                <a:latin typeface="Calibri Light" panose="020F0302020204030204"/>
                <a:ea typeface="+mj-ea"/>
                <a:cs typeface="Arial" panose="020B0604020202020204" pitchFamily="34" charset="0"/>
              </a:rPr>
              <a:t> period = 1:13-2:08 PM</a:t>
            </a:r>
            <a:br>
              <a:rPr lang="en-US" sz="1200" b="1" u="sng" dirty="0">
                <a:solidFill>
                  <a:srgbClr val="000000"/>
                </a:solidFill>
                <a:latin typeface="Calibri Light" panose="020F0302020204030204"/>
                <a:ea typeface="+mj-ea"/>
                <a:cs typeface="Arial" panose="020B0604020202020204" pitchFamily="34" charset="0"/>
              </a:rPr>
            </a:br>
            <a:r>
              <a:rPr lang="en-US" sz="1200" b="1" u="sng" dirty="0" smtClean="0">
                <a:solidFill>
                  <a:srgbClr val="000000"/>
                </a:solidFill>
                <a:latin typeface="Calibri Light" panose="020F0302020204030204"/>
                <a:ea typeface="+mj-ea"/>
                <a:cs typeface="Arial" panose="020B0604020202020204" pitchFamily="34" charset="0"/>
              </a:rPr>
              <a:t>You are welcome to attend this presentation.  Please ask your student what date and time has been designated for their class. </a:t>
            </a:r>
          </a:p>
          <a:p>
            <a:pPr algn="ctr"/>
            <a:endParaRPr lang="en-US" sz="1200" b="1" u="sng" dirty="0" smtClean="0">
              <a:solidFill>
                <a:srgbClr val="000000"/>
              </a:solidFill>
              <a:latin typeface="Calibri Light" panose="020F0302020204030204"/>
              <a:ea typeface="+mj-ea"/>
              <a:cs typeface="Arial" panose="020B0604020202020204" pitchFamily="34" charset="0"/>
            </a:endParaRPr>
          </a:p>
          <a:p>
            <a:pPr algn="ctr"/>
            <a:r>
              <a:rPr lang="en-US" sz="1200" b="1" u="sng" dirty="0" smtClean="0">
                <a:solidFill>
                  <a:srgbClr val="000000"/>
                </a:solidFill>
                <a:latin typeface="Calibri Light" panose="020F0302020204030204"/>
                <a:ea typeface="+mj-ea"/>
                <a:cs typeface="Arial" panose="020B0604020202020204" pitchFamily="34" charset="0"/>
              </a:rPr>
              <a:t>If you have any further questions regarding HS registration, please contact the NEHS counseling center at 931.648.5640.</a:t>
            </a:r>
            <a:r>
              <a:rPr lang="en-US" sz="1600" b="1" dirty="0">
                <a:solidFill>
                  <a:srgbClr val="000000"/>
                </a:solidFill>
                <a:latin typeface="Arial" panose="020B0604020202020204" pitchFamily="34" charset="0"/>
                <a:ea typeface="+mj-ea"/>
                <a:cs typeface="Arial" panose="020B0604020202020204" pitchFamily="34" charset="0"/>
              </a:rPr>
              <a:t/>
            </a:r>
            <a:br>
              <a:rPr lang="en-US" sz="1600" b="1" dirty="0">
                <a:solidFill>
                  <a:srgbClr val="000000"/>
                </a:solidFill>
                <a:latin typeface="Arial" panose="020B0604020202020204" pitchFamily="34" charset="0"/>
                <a:ea typeface="+mj-ea"/>
                <a:cs typeface="Arial" panose="020B0604020202020204" pitchFamily="34" charset="0"/>
              </a:rPr>
            </a:br>
            <a:r>
              <a:rPr lang="en-US" b="1" dirty="0">
                <a:solidFill>
                  <a:srgbClr val="000000"/>
                </a:solidFill>
                <a:latin typeface="Arial" panose="020B0604020202020204" pitchFamily="34" charset="0"/>
                <a:ea typeface="+mj-ea"/>
                <a:cs typeface="Arial" panose="020B0604020202020204" pitchFamily="34" charset="0"/>
              </a:rPr>
              <a:t>We look forward to seeing you!!!   </a:t>
            </a:r>
            <a:r>
              <a:rPr lang="en-US" sz="2200" b="1" dirty="0">
                <a:solidFill>
                  <a:srgbClr val="000000"/>
                </a:solidFill>
                <a:latin typeface="Arial" panose="020B0604020202020204" pitchFamily="34" charset="0"/>
                <a:ea typeface="+mj-ea"/>
                <a:cs typeface="Arial" panose="020B0604020202020204" pitchFamily="34" charset="0"/>
              </a:rPr>
              <a:t>  </a:t>
            </a:r>
            <a:br>
              <a:rPr lang="en-US" sz="2200" b="1" dirty="0">
                <a:solidFill>
                  <a:srgbClr val="000000"/>
                </a:solidFill>
                <a:latin typeface="Arial" panose="020B0604020202020204" pitchFamily="34" charset="0"/>
                <a:ea typeface="+mj-ea"/>
                <a:cs typeface="Arial" panose="020B0604020202020204" pitchFamily="34" charset="0"/>
              </a:rPr>
            </a:br>
            <a:r>
              <a:rPr lang="en-US" sz="2200" dirty="0">
                <a:solidFill>
                  <a:srgbClr val="000000"/>
                </a:solidFill>
                <a:latin typeface="Calibri Light" panose="020F0302020204030204"/>
                <a:ea typeface="+mj-ea"/>
                <a:cs typeface="+mj-cs"/>
              </a:rPr>
              <a:t/>
            </a:r>
            <a:br>
              <a:rPr lang="en-US" sz="2200" dirty="0">
                <a:solidFill>
                  <a:srgbClr val="000000"/>
                </a:solidFill>
                <a:latin typeface="Calibri Light" panose="020F0302020204030204"/>
                <a:ea typeface="+mj-ea"/>
                <a:cs typeface="+mj-cs"/>
              </a:rPr>
            </a:br>
            <a:endParaRPr lang="en-US" dirty="0"/>
          </a:p>
        </p:txBody>
      </p:sp>
      <p:sp>
        <p:nvSpPr>
          <p:cNvPr id="10" name="TextBox 9">
            <a:extLst>
              <a:ext uri="{FF2B5EF4-FFF2-40B4-BE49-F238E27FC236}">
                <a16:creationId xmlns:a16="http://schemas.microsoft.com/office/drawing/2014/main" id="{1184314F-989F-4ED4-A448-536706A0F447}"/>
              </a:ext>
            </a:extLst>
          </p:cNvPr>
          <p:cNvSpPr txBox="1"/>
          <p:nvPr/>
        </p:nvSpPr>
        <p:spPr>
          <a:xfrm>
            <a:off x="6932023" y="224329"/>
            <a:ext cx="4288972" cy="477054"/>
          </a:xfrm>
          <a:prstGeom prst="rect">
            <a:avLst/>
          </a:prstGeom>
          <a:noFill/>
        </p:spPr>
        <p:txBody>
          <a:bodyPr wrap="square" rtlCol="0">
            <a:spAutoFit/>
          </a:bodyPr>
          <a:lstStyle/>
          <a:p>
            <a:pPr algn="ctr"/>
            <a:r>
              <a:rPr lang="en-US" sz="2500" b="1" dirty="0">
                <a:latin typeface="Arial" panose="020B0604020202020204" pitchFamily="34" charset="0"/>
                <a:cs typeface="Arial" panose="020B0604020202020204" pitchFamily="34" charset="0"/>
              </a:rPr>
              <a:t>Attention NEMS Parents!!!</a:t>
            </a:r>
          </a:p>
        </p:txBody>
      </p:sp>
      <p:pic>
        <p:nvPicPr>
          <p:cNvPr id="11" name="Picture 10" descr="A close up of text on a black background&#10;&#10;Description automatically generated">
            <a:extLst>
              <a:ext uri="{FF2B5EF4-FFF2-40B4-BE49-F238E27FC236}">
                <a16:creationId xmlns:a16="http://schemas.microsoft.com/office/drawing/2014/main" id="{67CE301B-AEDA-45F8-863C-2F5F5EE96E2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494728" y="582015"/>
            <a:ext cx="1163562" cy="861036"/>
          </a:xfrm>
          <a:prstGeom prst="rect">
            <a:avLst/>
          </a:prstGeom>
        </p:spPr>
      </p:pic>
    </p:spTree>
    <p:extLst>
      <p:ext uri="{BB962C8B-B14F-4D97-AF65-F5344CB8AC3E}">
        <p14:creationId xmlns:p14="http://schemas.microsoft.com/office/powerpoint/2010/main" val="228003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1524000" y="400594"/>
            <a:ext cx="9144000" cy="721769"/>
          </a:xfrm>
        </p:spPr>
        <p:txBody>
          <a:bodyPr>
            <a:normAutofit fontScale="90000"/>
          </a:bodyPr>
          <a:lstStyle/>
          <a:p>
            <a:r>
              <a:rPr lang="en-US" dirty="0" smtClean="0"/>
              <a:t>ATTENTION NEMS PARENTS</a:t>
            </a:r>
            <a:endParaRPr lang="en-US" dirty="0"/>
          </a:p>
        </p:txBody>
      </p:sp>
      <p:sp>
        <p:nvSpPr>
          <p:cNvPr id="3" name="Subtitle 2"/>
          <p:cNvSpPr>
            <a:spLocks noGrp="1"/>
          </p:cNvSpPr>
          <p:nvPr>
            <p:ph type="subTitle" idx="1"/>
          </p:nvPr>
        </p:nvSpPr>
        <p:spPr>
          <a:xfrm>
            <a:off x="1524000" y="1122363"/>
            <a:ext cx="9144000" cy="5530985"/>
          </a:xfrm>
        </p:spPr>
        <p:txBody>
          <a:bodyPr>
            <a:normAutofit/>
          </a:bodyPr>
          <a:lstStyle/>
          <a:p>
            <a:pPr lvl="0">
              <a:lnSpc>
                <a:spcPct val="100000"/>
              </a:lnSpc>
              <a:spcBef>
                <a:spcPts val="0"/>
              </a:spcBef>
            </a:pPr>
            <a:endParaRPr lang="en-US" sz="2000" b="1" dirty="0" smtClean="0">
              <a:solidFill>
                <a:srgbClr val="000000"/>
              </a:solidFill>
              <a:latin typeface="Arial" panose="020B0604020202020204" pitchFamily="34" charset="0"/>
              <a:cs typeface="Arial" panose="020B0604020202020204" pitchFamily="34" charset="0"/>
            </a:endParaRPr>
          </a:p>
          <a:p>
            <a:pPr lvl="0">
              <a:lnSpc>
                <a:spcPct val="100000"/>
              </a:lnSpc>
              <a:spcBef>
                <a:spcPts val="0"/>
              </a:spcBef>
            </a:pPr>
            <a:r>
              <a:rPr lang="en-US" sz="2000" b="1" dirty="0" smtClean="0">
                <a:solidFill>
                  <a:srgbClr val="000000"/>
                </a:solidFill>
                <a:latin typeface="Arial" panose="020B0604020202020204" pitchFamily="34" charset="0"/>
                <a:cs typeface="Arial" panose="020B0604020202020204" pitchFamily="34" charset="0"/>
              </a:rPr>
              <a:t>Welcome </a:t>
            </a:r>
            <a:r>
              <a:rPr lang="en-US" sz="2000" b="1" dirty="0">
                <a:solidFill>
                  <a:srgbClr val="000000"/>
                </a:solidFill>
                <a:latin typeface="Arial" panose="020B0604020202020204" pitchFamily="34" charset="0"/>
                <a:cs typeface="Arial" panose="020B0604020202020204" pitchFamily="34" charset="0"/>
              </a:rPr>
              <a:t>to Northeast High School 2020-2021 EAGLES!!!.</a:t>
            </a:r>
            <a:r>
              <a:rPr lang="en-US" sz="1400" b="1" dirty="0">
                <a:solidFill>
                  <a:srgbClr val="000000"/>
                </a:solidFill>
                <a:latin typeface="Arial" panose="020B0604020202020204" pitchFamily="34" charset="0"/>
                <a:cs typeface="Arial" panose="020B0604020202020204" pitchFamily="34" charset="0"/>
              </a:rPr>
              <a:t> </a:t>
            </a:r>
            <a:r>
              <a:rPr lang="en-US" sz="1600" b="1" dirty="0">
                <a:solidFill>
                  <a:srgbClr val="000000"/>
                </a:solidFill>
                <a:latin typeface="Arial" panose="020B0604020202020204" pitchFamily="34" charset="0"/>
                <a:cs typeface="Arial" panose="020B0604020202020204" pitchFamily="34" charset="0"/>
              </a:rPr>
              <a:t> </a:t>
            </a:r>
            <a:endParaRPr lang="en-US" sz="1600" b="1" dirty="0" smtClean="0">
              <a:solidFill>
                <a:srgbClr val="000000"/>
              </a:solidFill>
              <a:latin typeface="Arial" panose="020B0604020202020204" pitchFamily="34" charset="0"/>
              <a:cs typeface="Arial" panose="020B0604020202020204" pitchFamily="34" charset="0"/>
            </a:endParaRPr>
          </a:p>
          <a:p>
            <a:pPr lvl="0">
              <a:lnSpc>
                <a:spcPct val="100000"/>
              </a:lnSpc>
              <a:spcBef>
                <a:spcPts val="0"/>
              </a:spcBef>
            </a:pPr>
            <a:r>
              <a:rPr lang="en-US" sz="1600" b="1" dirty="0">
                <a:solidFill>
                  <a:srgbClr val="000000"/>
                </a:solidFill>
                <a:latin typeface="Arial" panose="020B0604020202020204" pitchFamily="34" charset="0"/>
                <a:cs typeface="Arial" panose="020B0604020202020204" pitchFamily="34" charset="0"/>
              </a:rPr>
              <a:t/>
            </a:r>
            <a:br>
              <a:rPr lang="en-US" sz="16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The NEHS counseling staff will be visiting Northeast Middle School:</a:t>
            </a:r>
            <a:br>
              <a:rPr lang="en-US" sz="1200" b="1" dirty="0">
                <a:solidFill>
                  <a:srgbClr val="000000"/>
                </a:solidFill>
                <a:latin typeface="Arial" panose="020B0604020202020204" pitchFamily="34" charset="0"/>
                <a:cs typeface="Arial" panose="020B0604020202020204" pitchFamily="34" charset="0"/>
              </a:rPr>
            </a:br>
            <a:r>
              <a:rPr lang="en-US" sz="1200" b="1" u="sng" dirty="0">
                <a:solidFill>
                  <a:srgbClr val="000000"/>
                </a:solidFill>
                <a:latin typeface="Arial" panose="020B0604020202020204" pitchFamily="34" charset="0"/>
                <a:cs typeface="Arial" panose="020B0604020202020204" pitchFamily="34" charset="0"/>
              </a:rPr>
              <a:t>Friday, Feb. 7 and Monday, Feb. 10 from 10:00-11:00 AM</a:t>
            </a:r>
            <a:r>
              <a:rPr lang="en-US" sz="1200" b="1" dirty="0">
                <a:solidFill>
                  <a:srgbClr val="000000"/>
                </a:solidFill>
                <a:latin typeface="Arial" panose="020B0604020202020204" pitchFamily="34" charset="0"/>
                <a:cs typeface="Arial" panose="020B0604020202020204" pitchFamily="34" charset="0"/>
              </a:rPr>
              <a:t> </a:t>
            </a:r>
            <a:br>
              <a:rPr lang="en-US" sz="12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Topics: pre-registration information and how to apply for our Computer Information Technology Academy (CITA).</a:t>
            </a:r>
            <a:r>
              <a:rPr lang="en-US" sz="1400" b="1" dirty="0">
                <a:solidFill>
                  <a:srgbClr val="000000"/>
                </a:solidFill>
                <a:latin typeface="Arial" panose="020B0604020202020204" pitchFamily="34" charset="0"/>
                <a:cs typeface="Arial" panose="020B0604020202020204" pitchFamily="34" charset="0"/>
              </a:rPr>
              <a:t>  </a:t>
            </a:r>
          </a:p>
          <a:p>
            <a:pPr lvl="0">
              <a:lnSpc>
                <a:spcPct val="100000"/>
              </a:lnSpc>
              <a:spcBef>
                <a:spcPts val="0"/>
              </a:spcBef>
            </a:pPr>
            <a:r>
              <a:rPr lang="en-US" sz="1100" b="1" i="1" dirty="0">
                <a:solidFill>
                  <a:srgbClr val="000000"/>
                </a:solidFill>
                <a:latin typeface="Arial" panose="020B0604020202020204" pitchFamily="34" charset="0"/>
                <a:cs typeface="Arial" panose="020B0604020202020204" pitchFamily="34" charset="0"/>
              </a:rPr>
              <a:t>***The deadline to apply for the CITA is Wednesday, Feb. 12, 2020*** </a:t>
            </a:r>
          </a:p>
          <a:p>
            <a:pPr lvl="0">
              <a:lnSpc>
                <a:spcPct val="100000"/>
              </a:lnSpc>
              <a:spcBef>
                <a:spcPts val="0"/>
              </a:spcBef>
            </a:pPr>
            <a:r>
              <a:rPr lang="en-US" sz="1400" b="1" i="1" dirty="0">
                <a:solidFill>
                  <a:srgbClr val="000000"/>
                </a:solidFill>
                <a:latin typeface="Arial" panose="020B0604020202020204" pitchFamily="34" charset="0"/>
                <a:cs typeface="Arial" panose="020B0604020202020204" pitchFamily="34" charset="0"/>
              </a:rPr>
              <a:t> </a:t>
            </a:r>
            <a:r>
              <a:rPr lang="en-US" sz="1600" b="1" dirty="0">
                <a:solidFill>
                  <a:srgbClr val="000000"/>
                </a:solidFill>
                <a:latin typeface="Arial" panose="020B0604020202020204" pitchFamily="34" charset="0"/>
                <a:cs typeface="Arial" panose="020B0604020202020204" pitchFamily="34" charset="0"/>
              </a:rPr>
              <a:t/>
            </a:r>
            <a:br>
              <a:rPr lang="en-US" sz="16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NEHS registration will take place at NEMS</a:t>
            </a:r>
          </a:p>
          <a:p>
            <a:pPr lvl="0">
              <a:lnSpc>
                <a:spcPct val="100000"/>
              </a:lnSpc>
              <a:spcBef>
                <a:spcPts val="0"/>
              </a:spcBef>
            </a:pPr>
            <a:endParaRPr lang="en-US" sz="1200" b="1" dirty="0">
              <a:solidFill>
                <a:srgbClr val="000000"/>
              </a:solidFill>
              <a:latin typeface="Arial" panose="020B0604020202020204" pitchFamily="34" charset="0"/>
              <a:cs typeface="Arial" panose="020B0604020202020204" pitchFamily="34" charset="0"/>
            </a:endParaRPr>
          </a:p>
          <a:p>
            <a:pPr lvl="0">
              <a:lnSpc>
                <a:spcPct val="100000"/>
              </a:lnSpc>
              <a:spcBef>
                <a:spcPts val="0"/>
              </a:spcBef>
            </a:pPr>
            <a:r>
              <a:rPr lang="en-US" sz="1200" b="1" dirty="0">
                <a:solidFill>
                  <a:srgbClr val="000000"/>
                </a:solidFill>
                <a:latin typeface="Arial" panose="020B0604020202020204" pitchFamily="34" charset="0"/>
                <a:cs typeface="Arial" panose="020B0604020202020204" pitchFamily="34" charset="0"/>
              </a:rPr>
              <a:t>Please see below for designated scheduling dates for each teacher:</a:t>
            </a:r>
            <a:br>
              <a:rPr lang="en-US" sz="1200" b="1" dirty="0">
                <a:solidFill>
                  <a:srgbClr val="000000"/>
                </a:solidFill>
                <a:latin typeface="Arial" panose="020B0604020202020204" pitchFamily="34" charset="0"/>
                <a:cs typeface="Arial" panose="020B0604020202020204" pitchFamily="34" charset="0"/>
              </a:rPr>
            </a:br>
            <a:r>
              <a:rPr lang="en-US" sz="1200" b="1" dirty="0">
                <a:solidFill>
                  <a:prstClr val="black"/>
                </a:solidFill>
                <a:latin typeface="Calibri Light" panose="020F0302020204030204"/>
              </a:rPr>
              <a:t>Dr. Conner –  February 18</a:t>
            </a:r>
            <a:r>
              <a:rPr lang="en-US" sz="1200" b="1" baseline="30000" dirty="0">
                <a:solidFill>
                  <a:prstClr val="black"/>
                </a:solidFill>
                <a:latin typeface="Calibri Light" panose="020F0302020204030204"/>
              </a:rPr>
              <a:t>th</a:t>
            </a:r>
            <a:r>
              <a:rPr lang="en-US" sz="1200" b="1" dirty="0">
                <a:solidFill>
                  <a:prstClr val="black"/>
                </a:solidFill>
                <a:latin typeface="Calibri Light" panose="020F0302020204030204"/>
              </a:rPr>
              <a:t> </a:t>
            </a:r>
            <a:br>
              <a:rPr lang="en-US" sz="1200" b="1" dirty="0">
                <a:solidFill>
                  <a:prstClr val="black"/>
                </a:solidFill>
                <a:latin typeface="Calibri Light" panose="020F0302020204030204"/>
              </a:rPr>
            </a:br>
            <a:r>
              <a:rPr lang="en-US" sz="1200" b="1" dirty="0">
                <a:solidFill>
                  <a:prstClr val="black"/>
                </a:solidFill>
                <a:latin typeface="Calibri Light" panose="020F0302020204030204"/>
              </a:rPr>
              <a:t>Mr. Halcomb – February 19</a:t>
            </a:r>
            <a:r>
              <a:rPr lang="en-US" sz="1200" b="1" baseline="30000" dirty="0">
                <a:solidFill>
                  <a:prstClr val="black"/>
                </a:solidFill>
                <a:latin typeface="Calibri Light" panose="020F0302020204030204"/>
              </a:rPr>
              <a:t>th</a:t>
            </a:r>
            <a:r>
              <a:rPr lang="en-US" sz="1200" b="1" dirty="0">
                <a:solidFill>
                  <a:prstClr val="black"/>
                </a:solidFill>
                <a:latin typeface="Calibri Light" panose="020F0302020204030204"/>
              </a:rPr>
              <a:t/>
            </a:r>
            <a:br>
              <a:rPr lang="en-US" sz="1200" b="1" dirty="0">
                <a:solidFill>
                  <a:prstClr val="black"/>
                </a:solidFill>
                <a:latin typeface="Calibri Light" panose="020F0302020204030204"/>
              </a:rPr>
            </a:br>
            <a:r>
              <a:rPr lang="en-US" sz="1200" b="1" dirty="0">
                <a:solidFill>
                  <a:prstClr val="black"/>
                </a:solidFill>
                <a:latin typeface="Calibri Light" panose="020F0302020204030204"/>
              </a:rPr>
              <a:t>Mr. Lindsey (only 1</a:t>
            </a:r>
            <a:r>
              <a:rPr lang="en-US" sz="1200" b="1" baseline="30000" dirty="0">
                <a:solidFill>
                  <a:prstClr val="black"/>
                </a:solidFill>
                <a:latin typeface="Calibri Light" panose="020F0302020204030204"/>
              </a:rPr>
              <a:t>st</a:t>
            </a:r>
            <a:r>
              <a:rPr lang="en-US" sz="1200" b="1" dirty="0">
                <a:solidFill>
                  <a:prstClr val="black"/>
                </a:solidFill>
                <a:latin typeface="Calibri Light" panose="020F0302020204030204"/>
              </a:rPr>
              <a:t> &amp; 2</a:t>
            </a:r>
            <a:r>
              <a:rPr lang="en-US" sz="1200" b="1" baseline="30000" dirty="0">
                <a:solidFill>
                  <a:prstClr val="black"/>
                </a:solidFill>
                <a:latin typeface="Calibri Light" panose="020F0302020204030204"/>
              </a:rPr>
              <a:t>nd</a:t>
            </a:r>
            <a:r>
              <a:rPr lang="en-US" sz="1200" b="1" dirty="0">
                <a:solidFill>
                  <a:prstClr val="black"/>
                </a:solidFill>
                <a:latin typeface="Calibri Light" panose="020F0302020204030204"/>
              </a:rPr>
              <a:t> period)– February 20</a:t>
            </a:r>
            <a:r>
              <a:rPr lang="en-US" sz="1200" b="1" baseline="30000" dirty="0">
                <a:solidFill>
                  <a:prstClr val="black"/>
                </a:solidFill>
                <a:latin typeface="Calibri Light" panose="020F0302020204030204"/>
              </a:rPr>
              <a:t>th            </a:t>
            </a:r>
            <a:r>
              <a:rPr lang="en-US" sz="1200" b="1" dirty="0">
                <a:solidFill>
                  <a:prstClr val="black"/>
                </a:solidFill>
                <a:latin typeface="Calibri Light" panose="020F0302020204030204"/>
              </a:rPr>
              <a:t/>
            </a:r>
            <a:br>
              <a:rPr lang="en-US" sz="1200" b="1" dirty="0">
                <a:solidFill>
                  <a:prstClr val="black"/>
                </a:solidFill>
                <a:latin typeface="Calibri Light" panose="020F0302020204030204"/>
              </a:rPr>
            </a:br>
            <a:r>
              <a:rPr lang="en-US" sz="1200" b="1" dirty="0">
                <a:solidFill>
                  <a:prstClr val="black"/>
                </a:solidFill>
                <a:latin typeface="Calibri Light" panose="020F0302020204030204"/>
              </a:rPr>
              <a:t>Mr. Darling – February 21</a:t>
            </a:r>
            <a:r>
              <a:rPr lang="en-US" sz="1200" b="1" baseline="30000" dirty="0">
                <a:solidFill>
                  <a:prstClr val="black"/>
                </a:solidFill>
                <a:latin typeface="Calibri Light" panose="020F0302020204030204"/>
              </a:rPr>
              <a:t>st</a:t>
            </a:r>
            <a:r>
              <a:rPr lang="en-US" sz="1200" b="1" dirty="0">
                <a:solidFill>
                  <a:prstClr val="black"/>
                </a:solidFill>
                <a:latin typeface="Calibri Light" panose="020F0302020204030204"/>
              </a:rPr>
              <a:t> </a:t>
            </a:r>
            <a:br>
              <a:rPr lang="en-US" sz="1200" b="1" dirty="0">
                <a:solidFill>
                  <a:prstClr val="black"/>
                </a:solidFill>
                <a:latin typeface="Calibri Light" panose="020F0302020204030204"/>
              </a:rPr>
            </a:br>
            <a:r>
              <a:rPr lang="en-US" sz="1200" b="1" dirty="0">
                <a:solidFill>
                  <a:prstClr val="black"/>
                </a:solidFill>
                <a:latin typeface="Calibri Light" panose="020F0302020204030204"/>
              </a:rPr>
              <a:t>1</a:t>
            </a:r>
            <a:r>
              <a:rPr lang="en-US" sz="1200" b="1" baseline="30000" dirty="0">
                <a:solidFill>
                  <a:prstClr val="black"/>
                </a:solidFill>
                <a:latin typeface="Calibri Light" panose="020F0302020204030204"/>
              </a:rPr>
              <a:t>st</a:t>
            </a:r>
            <a:r>
              <a:rPr lang="en-US" sz="1200" b="1" dirty="0">
                <a:solidFill>
                  <a:prstClr val="black"/>
                </a:solidFill>
                <a:latin typeface="Calibri Light" panose="020F0302020204030204"/>
              </a:rPr>
              <a:t> period = </a:t>
            </a:r>
            <a:r>
              <a:rPr lang="en-US" sz="1200" b="1" u="sng" dirty="0">
                <a:solidFill>
                  <a:srgbClr val="000000"/>
                </a:solidFill>
                <a:latin typeface="Calibri Light" panose="020F0302020204030204"/>
                <a:cs typeface="Arial" panose="020B0604020202020204" pitchFamily="34" charset="0"/>
              </a:rPr>
              <a:t>7:58-8:53 AM</a:t>
            </a:r>
            <a:br>
              <a:rPr lang="en-US" sz="1200" b="1" u="sng" dirty="0">
                <a:solidFill>
                  <a:srgbClr val="000000"/>
                </a:solidFill>
                <a:latin typeface="Calibri Light" panose="020F0302020204030204"/>
                <a:cs typeface="Arial" panose="020B0604020202020204" pitchFamily="34" charset="0"/>
              </a:rPr>
            </a:br>
            <a:r>
              <a:rPr lang="en-US" sz="1200" b="1" u="sng" dirty="0">
                <a:solidFill>
                  <a:srgbClr val="000000"/>
                </a:solidFill>
                <a:latin typeface="Calibri Light" panose="020F0302020204030204"/>
                <a:cs typeface="Arial" panose="020B0604020202020204" pitchFamily="34" charset="0"/>
              </a:rPr>
              <a:t>2</a:t>
            </a:r>
            <a:r>
              <a:rPr lang="en-US" sz="1200" b="1" u="sng" baseline="30000" dirty="0">
                <a:solidFill>
                  <a:srgbClr val="000000"/>
                </a:solidFill>
                <a:latin typeface="Calibri Light" panose="020F0302020204030204"/>
                <a:cs typeface="Arial" panose="020B0604020202020204" pitchFamily="34" charset="0"/>
              </a:rPr>
              <a:t>nd</a:t>
            </a:r>
            <a:r>
              <a:rPr lang="en-US" sz="1200" b="1" u="sng" dirty="0">
                <a:solidFill>
                  <a:srgbClr val="000000"/>
                </a:solidFill>
                <a:latin typeface="Calibri Light" panose="020F0302020204030204"/>
                <a:cs typeface="Arial" panose="020B0604020202020204" pitchFamily="34" charset="0"/>
              </a:rPr>
              <a:t> period = 8:57-9:52 AM</a:t>
            </a:r>
            <a:br>
              <a:rPr lang="en-US" sz="1200" b="1" u="sng" dirty="0">
                <a:solidFill>
                  <a:srgbClr val="000000"/>
                </a:solidFill>
                <a:latin typeface="Calibri Light" panose="020F0302020204030204"/>
                <a:cs typeface="Arial" panose="020B0604020202020204" pitchFamily="34" charset="0"/>
              </a:rPr>
            </a:br>
            <a:r>
              <a:rPr lang="en-US" sz="1200" b="1" u="sng" dirty="0">
                <a:solidFill>
                  <a:srgbClr val="000000"/>
                </a:solidFill>
                <a:latin typeface="Calibri Light" panose="020F0302020204030204"/>
                <a:cs typeface="Arial" panose="020B0604020202020204" pitchFamily="34" charset="0"/>
              </a:rPr>
              <a:t>5</a:t>
            </a:r>
            <a:r>
              <a:rPr lang="en-US" sz="1200" b="1" u="sng" baseline="30000" dirty="0">
                <a:solidFill>
                  <a:srgbClr val="000000"/>
                </a:solidFill>
                <a:latin typeface="Calibri Light" panose="020F0302020204030204"/>
                <a:cs typeface="Arial" panose="020B0604020202020204" pitchFamily="34" charset="0"/>
              </a:rPr>
              <a:t>th</a:t>
            </a:r>
            <a:r>
              <a:rPr lang="en-US" sz="1200" b="1" u="sng" dirty="0">
                <a:solidFill>
                  <a:srgbClr val="000000"/>
                </a:solidFill>
                <a:latin typeface="Calibri Light" panose="020F0302020204030204"/>
                <a:cs typeface="Arial" panose="020B0604020202020204" pitchFamily="34" charset="0"/>
              </a:rPr>
              <a:t>  period = 11:44 AM-1:09 PM</a:t>
            </a:r>
            <a:br>
              <a:rPr lang="en-US" sz="1200" b="1" u="sng" dirty="0">
                <a:solidFill>
                  <a:srgbClr val="000000"/>
                </a:solidFill>
                <a:latin typeface="Calibri Light" panose="020F0302020204030204"/>
                <a:cs typeface="Arial" panose="020B0604020202020204" pitchFamily="34" charset="0"/>
              </a:rPr>
            </a:br>
            <a:r>
              <a:rPr lang="en-US" sz="1200" b="1" u="sng" dirty="0">
                <a:solidFill>
                  <a:srgbClr val="000000"/>
                </a:solidFill>
                <a:latin typeface="Calibri Light" panose="020F0302020204030204"/>
                <a:cs typeface="Arial" panose="020B0604020202020204" pitchFamily="34" charset="0"/>
              </a:rPr>
              <a:t>6</a:t>
            </a:r>
            <a:r>
              <a:rPr lang="en-US" sz="1200" b="1" u="sng" baseline="30000" dirty="0">
                <a:solidFill>
                  <a:srgbClr val="000000"/>
                </a:solidFill>
                <a:latin typeface="Calibri Light" panose="020F0302020204030204"/>
                <a:cs typeface="Arial" panose="020B0604020202020204" pitchFamily="34" charset="0"/>
              </a:rPr>
              <a:t>th</a:t>
            </a:r>
            <a:r>
              <a:rPr lang="en-US" sz="1200" b="1" u="sng" dirty="0">
                <a:solidFill>
                  <a:srgbClr val="000000"/>
                </a:solidFill>
                <a:latin typeface="Calibri Light" panose="020F0302020204030204"/>
                <a:cs typeface="Arial" panose="020B0604020202020204" pitchFamily="34" charset="0"/>
              </a:rPr>
              <a:t> period = 1:13-2:08 PM</a:t>
            </a:r>
            <a:r>
              <a:rPr lang="en-US" sz="1200" b="1" u="sng">
                <a:solidFill>
                  <a:srgbClr val="000000"/>
                </a:solidFill>
                <a:latin typeface="Calibri Light" panose="020F0302020204030204"/>
                <a:cs typeface="Arial" panose="020B0604020202020204" pitchFamily="34" charset="0"/>
              </a:rPr>
              <a:t/>
            </a:r>
            <a:br>
              <a:rPr lang="en-US" sz="1200" b="1" u="sng">
                <a:solidFill>
                  <a:srgbClr val="000000"/>
                </a:solidFill>
                <a:latin typeface="Calibri Light" panose="020F0302020204030204"/>
                <a:cs typeface="Arial" panose="020B0604020202020204" pitchFamily="34" charset="0"/>
              </a:rPr>
            </a:br>
            <a:endParaRPr lang="en-US" sz="1200" b="1" u="sng" smtClean="0">
              <a:solidFill>
                <a:srgbClr val="000000"/>
              </a:solidFill>
              <a:latin typeface="Calibri Light" panose="020F0302020204030204"/>
              <a:cs typeface="Arial" panose="020B0604020202020204" pitchFamily="34" charset="0"/>
            </a:endParaRPr>
          </a:p>
          <a:p>
            <a:pPr lvl="0">
              <a:lnSpc>
                <a:spcPct val="100000"/>
              </a:lnSpc>
              <a:spcBef>
                <a:spcPts val="0"/>
              </a:spcBef>
            </a:pPr>
            <a:r>
              <a:rPr lang="en-US" sz="1200" b="1" u="sng" smtClean="0">
                <a:solidFill>
                  <a:srgbClr val="000000"/>
                </a:solidFill>
                <a:latin typeface="Calibri Light" panose="020F0302020204030204"/>
                <a:cs typeface="Arial" panose="020B0604020202020204" pitchFamily="34" charset="0"/>
              </a:rPr>
              <a:t>You </a:t>
            </a:r>
            <a:r>
              <a:rPr lang="en-US" sz="1200" b="1" u="sng" dirty="0">
                <a:solidFill>
                  <a:srgbClr val="000000"/>
                </a:solidFill>
                <a:latin typeface="Calibri Light" panose="020F0302020204030204"/>
                <a:cs typeface="Arial" panose="020B0604020202020204" pitchFamily="34" charset="0"/>
              </a:rPr>
              <a:t>are welcome to attend this presentation.  Please ask your student what date and time has been designated for their class. </a:t>
            </a:r>
          </a:p>
          <a:p>
            <a:pPr lvl="0">
              <a:lnSpc>
                <a:spcPct val="100000"/>
              </a:lnSpc>
              <a:spcBef>
                <a:spcPts val="0"/>
              </a:spcBef>
            </a:pPr>
            <a:endParaRPr lang="en-US" sz="1200" b="1" u="sng" dirty="0">
              <a:solidFill>
                <a:srgbClr val="000000"/>
              </a:solidFill>
              <a:latin typeface="Calibri Light" panose="020F0302020204030204"/>
              <a:cs typeface="Arial" panose="020B0604020202020204" pitchFamily="34" charset="0"/>
            </a:endParaRPr>
          </a:p>
          <a:p>
            <a:pPr lvl="0">
              <a:lnSpc>
                <a:spcPct val="100000"/>
              </a:lnSpc>
              <a:spcBef>
                <a:spcPts val="0"/>
              </a:spcBef>
            </a:pPr>
            <a:r>
              <a:rPr lang="en-US" sz="1200" b="1" u="sng" dirty="0">
                <a:solidFill>
                  <a:srgbClr val="000000"/>
                </a:solidFill>
                <a:latin typeface="Calibri Light" panose="020F0302020204030204"/>
                <a:cs typeface="Arial" panose="020B0604020202020204" pitchFamily="34" charset="0"/>
              </a:rPr>
              <a:t>If you have any further questions regarding HS registration, please contact the NEHS counseling center at 931.648.5640.</a:t>
            </a:r>
            <a:r>
              <a:rPr lang="en-US" sz="1600" b="1" dirty="0">
                <a:solidFill>
                  <a:srgbClr val="000000"/>
                </a:solidFill>
                <a:latin typeface="Arial" panose="020B0604020202020204" pitchFamily="34" charset="0"/>
                <a:cs typeface="Arial" panose="020B0604020202020204" pitchFamily="34" charset="0"/>
              </a:rPr>
              <a:t/>
            </a:r>
            <a:br>
              <a:rPr lang="en-US" sz="1600" b="1" dirty="0">
                <a:solidFill>
                  <a:srgbClr val="000000"/>
                </a:solidFill>
                <a:latin typeface="Arial" panose="020B0604020202020204" pitchFamily="34" charset="0"/>
                <a:cs typeface="Arial" panose="020B0604020202020204" pitchFamily="34" charset="0"/>
              </a:rPr>
            </a:br>
            <a:r>
              <a:rPr lang="en-US" sz="1800" b="1" dirty="0">
                <a:solidFill>
                  <a:srgbClr val="000000"/>
                </a:solidFill>
                <a:latin typeface="Arial" panose="020B0604020202020204" pitchFamily="34" charset="0"/>
                <a:cs typeface="Arial" panose="020B0604020202020204" pitchFamily="34" charset="0"/>
              </a:rPr>
              <a:t>We look forward to seeing you!!!</a:t>
            </a:r>
            <a:endParaRPr lang="en-US" dirty="0"/>
          </a:p>
        </p:txBody>
      </p:sp>
      <p:pic>
        <p:nvPicPr>
          <p:cNvPr id="4" name="Picture 3" descr="A close up of text on a black background&#10;&#10;Description automatically generated">
            <a:extLst>
              <a:ext uri="{FF2B5EF4-FFF2-40B4-BE49-F238E27FC236}">
                <a16:creationId xmlns:a16="http://schemas.microsoft.com/office/drawing/2014/main" id="{67CE301B-AEDA-45F8-863C-2F5F5EE96E2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668000" y="139337"/>
            <a:ext cx="1163562" cy="861036"/>
          </a:xfrm>
          <a:prstGeom prst="rect">
            <a:avLst/>
          </a:prstGeom>
        </p:spPr>
      </p:pic>
      <p:pic>
        <p:nvPicPr>
          <p:cNvPr id="5" name="Picture 4" descr="A close up of text on a black background&#10;&#10;Description automatically generated">
            <a:extLst>
              <a:ext uri="{FF2B5EF4-FFF2-40B4-BE49-F238E27FC236}">
                <a16:creationId xmlns:a16="http://schemas.microsoft.com/office/drawing/2014/main" id="{67CE301B-AEDA-45F8-863C-2F5F5EE96E2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0438" y="139337"/>
            <a:ext cx="1163562" cy="861036"/>
          </a:xfrm>
          <a:prstGeom prst="rect">
            <a:avLst/>
          </a:prstGeom>
        </p:spPr>
      </p:pic>
    </p:spTree>
    <p:extLst>
      <p:ext uri="{BB962C8B-B14F-4D97-AF65-F5344CB8AC3E}">
        <p14:creationId xmlns:p14="http://schemas.microsoft.com/office/powerpoint/2010/main" val="3395504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689</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vt:lpstr>
      <vt:lpstr>ATTENTION NEMS PARENTS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NEMS Parents!!!  We are excited to welcome our new Talons to Northeast High School for the 2020-2021 school year.  The NEHS counseling staff will be visiting Northeast Middle School on Friday, Feb. 7 and Monday, Feb. 10 from 10:00-11:00 AM to discuss pre-registration information and how to apply for our Computer Information Technology Academy (CITA).  The deadline to apply for the CITA is Wednesday, Feb. 12, 2020.     The NEHS counseling staff will register NEMS 8th grade students Feb. 18th, 19th, 20th, and 21st from 7:58-8:53 AM, 8:57-9:52 AM, 11:44 AM-1:09 PM, and 1:13-2:08 PM during 1st, 2nd, 5th, and 6th period of your student's schedule for their 9th grade high school classes.     We look forward to seeing you if you are able to attend!</dc:title>
  <dc:creator>Toi Buchanan</dc:creator>
  <cp:lastModifiedBy>Kim Rollins</cp:lastModifiedBy>
  <cp:revision>8</cp:revision>
  <cp:lastPrinted>2020-02-06T16:46:29Z</cp:lastPrinted>
  <dcterms:created xsi:type="dcterms:W3CDTF">2020-02-06T16:03:56Z</dcterms:created>
  <dcterms:modified xsi:type="dcterms:W3CDTF">2020-02-06T16:53:41Z</dcterms:modified>
</cp:coreProperties>
</file>